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slideMasters/slideMaster30.xml" ContentType="application/vnd.openxmlformats-officedocument.presentationml.slideMaster+xml"/>
  <Override PartName="/ppt/slides/slide30.xml" ContentType="application/vnd.openxmlformats-officedocument.presentationml.slide+xml"/>
  <Override PartName="/ppt/slideMasters/slideMaster31.xml" ContentType="application/vnd.openxmlformats-officedocument.presentationml.slideMaster+xml"/>
  <Override PartName="/ppt/slides/slide31.xml" ContentType="application/vnd.openxmlformats-officedocument.presentationml.slide+xml"/>
  <Override PartName="/ppt/slideMasters/slideMaster32.xml" ContentType="application/vnd.openxmlformats-officedocument.presentationml.slideMaster+xml"/>
  <Override PartName="/ppt/slides/slide32.xml" ContentType="application/vnd.openxmlformats-officedocument.presentationml.slide+xml"/>
  <Override PartName="/ppt/slideMasters/slideMaster33.xml" ContentType="application/vnd.openxmlformats-officedocument.presentationml.slideMaster+xml"/>
  <Override PartName="/ppt/slides/slide33.xml" ContentType="application/vnd.openxmlformats-officedocument.presentationml.slide+xml"/>
  <Override PartName="/ppt/slideMasters/slideMaster34.xml" ContentType="application/vnd.openxmlformats-officedocument.presentationml.slideMaster+xml"/>
  <Override PartName="/ppt/slides/slide34.xml" ContentType="application/vnd.openxmlformats-officedocument.presentationml.slide+xml"/>
  <Override PartName="/ppt/slideMasters/slideMaster35.xml" ContentType="application/vnd.openxmlformats-officedocument.presentationml.slideMaster+xml"/>
  <Override PartName="/ppt/slides/slide35.xml" ContentType="application/vnd.openxmlformats-officedocument.presentationml.slide+xml"/>
  <Override PartName="/ppt/slideMasters/slideMaster36.xml" ContentType="application/vnd.openxmlformats-officedocument.presentationml.slideMaster+xml"/>
  <Override PartName="/ppt/slides/slide36.xml" ContentType="application/vnd.openxmlformats-officedocument.presentationml.slide+xml"/>
  <Override PartName="/ppt/slideMasters/slideMaster37.xml" ContentType="application/vnd.openxmlformats-officedocument.presentationml.slideMaster+xml"/>
  <Override PartName="/ppt/slides/slide37.xml" ContentType="application/vnd.openxmlformats-officedocument.presentationml.slide+xml"/>
  <Override PartName="/ppt/slideMasters/slideMaster38.xml" ContentType="application/vnd.openxmlformats-officedocument.presentationml.slideMaster+xml"/>
  <Override PartName="/ppt/slides/slide38.xml" ContentType="application/vnd.openxmlformats-officedocument.presentationml.slide+xml"/>
  <Override PartName="/ppt/slideMasters/slideMaster39.xml" ContentType="application/vnd.openxmlformats-officedocument.presentationml.slideMaster+xml"/>
  <Override PartName="/ppt/slides/slide39.xml" ContentType="application/vnd.openxmlformats-officedocument.presentationml.slide+xml"/>
  <Override PartName="/ppt/slideMasters/slideMaster40.xml" ContentType="application/vnd.openxmlformats-officedocument.presentationml.slideMaster+xml"/>
  <Override PartName="/ppt/slides/slide40.xml" ContentType="application/vnd.openxmlformats-officedocument.presentationml.slide+xml"/>
  <Override PartName="/ppt/slideMasters/slideMaster41.xml" ContentType="application/vnd.openxmlformats-officedocument.presentationml.slideMaster+xml"/>
  <Override PartName="/ppt/slides/slide41.xml" ContentType="application/vnd.openxmlformats-officedocument.presentationml.slide+xml"/>
  <Override PartName="/ppt/slideMasters/slideMaster42.xml" ContentType="application/vnd.openxmlformats-officedocument.presentationml.slideMaster+xml"/>
  <Override PartName="/ppt/slides/slide42.xml" ContentType="application/vnd.openxmlformats-officedocument.presentationml.slide+xml"/>
  <Override PartName="/ppt/slideMasters/slideMaster43.xml" ContentType="application/vnd.openxmlformats-officedocument.presentationml.slideMaster+xml"/>
  <Override PartName="/ppt/slides/slide43.xml" ContentType="application/vnd.openxmlformats-officedocument.presentationml.slide+xml"/>
  <Override PartName="/ppt/slideMasters/slideMaster44.xml" ContentType="application/vnd.openxmlformats-officedocument.presentationml.slideMaster+xml"/>
  <Override PartName="/ppt/slides/slide44.xml" ContentType="application/vnd.openxmlformats-officedocument.presentationml.slide+xml"/>
  <Override PartName="/ppt/slideMasters/slideMaster45.xml" ContentType="application/vnd.openxmlformats-officedocument.presentationml.slideMaster+xml"/>
  <Override PartName="/ppt/slides/slide45.xml" ContentType="application/vnd.openxmlformats-officedocument.presentationml.slide+xml"/>
  <Override PartName="/ppt/slideMasters/slideMaster46.xml" ContentType="application/vnd.openxmlformats-officedocument.presentationml.slideMaster+xml"/>
  <Override PartName="/ppt/slides/slide46.xml" ContentType="application/vnd.openxmlformats-officedocument.presentationml.slide+xml"/>
  <Override PartName="/ppt/slideMasters/slideMaster47.xml" ContentType="application/vnd.openxmlformats-officedocument.presentationml.slideMaster+xml"/>
  <Override PartName="/ppt/slides/slide47.xml" ContentType="application/vnd.openxmlformats-officedocument.presentationml.slide+xml"/>
  <Override PartName="/ppt/slideMasters/slideMaster48.xml" ContentType="application/vnd.openxmlformats-officedocument.presentationml.slideMaster+xml"/>
  <Override PartName="/ppt/slides/slide48.xml" ContentType="application/vnd.openxmlformats-officedocument.presentationml.slide+xml"/>
  <Override PartName="/ppt/slideMasters/slideMaster49.xml" ContentType="application/vnd.openxmlformats-officedocument.presentationml.slideMaster+xml"/>
  <Override PartName="/ppt/slides/slide49.xml" ContentType="application/vnd.openxmlformats-officedocument.presentationml.slide+xml"/>
  <Override PartName="/ppt/slideMasters/slideMaster50.xml" ContentType="application/vnd.openxmlformats-officedocument.presentationml.slideMaster+xml"/>
  <Override PartName="/ppt/slides/slide50.xml" ContentType="application/vnd.openxmlformats-officedocument.presentationml.slide+xml"/>
  <Override PartName="/ppt/slideMasters/slideMaster51.xml" ContentType="application/vnd.openxmlformats-officedocument.presentationml.slideMaster+xml"/>
  <Override PartName="/ppt/slides/slide51.xml" ContentType="application/vnd.openxmlformats-officedocument.presentationml.slide+xml"/>
  <Override PartName="/ppt/slideMasters/slideMaster52.xml" ContentType="application/vnd.openxmlformats-officedocument.presentationml.slideMaster+xml"/>
  <Override PartName="/ppt/slides/slide52.xml" ContentType="application/vnd.openxmlformats-officedocument.presentationml.slide+xml"/>
  <Override PartName="/ppt/slideMasters/slideMaster53.xml" ContentType="application/vnd.openxmlformats-officedocument.presentationml.slideMaster+xml"/>
  <Override PartName="/ppt/slides/slide53.xml" ContentType="application/vnd.openxmlformats-officedocument.presentationml.slide+xml"/>
  <Override PartName="/ppt/slideMasters/slideMaster54.xml" ContentType="application/vnd.openxmlformats-officedocument.presentationml.slideMaster+xml"/>
  <Override PartName="/ppt/slides/slide54.xml" ContentType="application/vnd.openxmlformats-officedocument.presentationml.slide+xml"/>
  <Override PartName="/ppt/slideMasters/slideMaster55.xml" ContentType="application/vnd.openxmlformats-officedocument.presentationml.slideMaster+xml"/>
  <Override PartName="/ppt/slides/slide55.xml" ContentType="application/vnd.openxmlformats-officedocument.presentationml.slide+xml"/>
  <Override PartName="/ppt/slideMasters/slideMaster56.xml" ContentType="application/vnd.openxmlformats-officedocument.presentationml.slideMaster+xml"/>
  <Override PartName="/ppt/slides/slide56.xml" ContentType="application/vnd.openxmlformats-officedocument.presentationml.slide+xml"/>
  <Override PartName="/ppt/slideMasters/slideMaster57.xml" ContentType="application/vnd.openxmlformats-officedocument.presentationml.slideMaster+xml"/>
  <Override PartName="/ppt/slides/slide57.xml" ContentType="application/vnd.openxmlformats-officedocument.presentationml.slide+xml"/>
  <Override PartName="/ppt/slideMasters/slideMaster58.xml" ContentType="application/vnd.openxmlformats-officedocument.presentationml.slideMaster+xml"/>
  <Override PartName="/ppt/slides/slide58.xml" ContentType="application/vnd.openxmlformats-officedocument.presentationml.slide+xml"/>
  <Override PartName="/ppt/slideMasters/slideMaster59.xml" ContentType="application/vnd.openxmlformats-officedocument.presentationml.slideMaster+xml"/>
  <Override PartName="/ppt/slides/slide59.xml" ContentType="application/vnd.openxmlformats-officedocument.presentationml.slide+xml"/>
  <Override PartName="/ppt/slideMasters/slideMaster60.xml" ContentType="application/vnd.openxmlformats-officedocument.presentationml.slideMaster+xml"/>
  <Override PartName="/ppt/slides/slide60.xml" ContentType="application/vnd.openxmlformats-officedocument.presentationml.slide+xml"/>
  <Override PartName="/ppt/slideMasters/slideMaster61.xml" ContentType="application/vnd.openxmlformats-officedocument.presentationml.slideMaster+xml"/>
  <Override PartName="/ppt/slides/slide61.xml" ContentType="application/vnd.openxmlformats-officedocument.presentationml.slide+xml"/>
  <Override PartName="/ppt/slideMasters/slideMaster62.xml" ContentType="application/vnd.openxmlformats-officedocument.presentationml.slideMaster+xml"/>
  <Override PartName="/ppt/slides/slide62.xml" ContentType="application/vnd.openxmlformats-officedocument.presentationml.slide+xml"/>
  <Override PartName="/ppt/slideMasters/slideMaster63.xml" ContentType="application/vnd.openxmlformats-officedocument.presentationml.slideMaster+xml"/>
  <Override PartName="/ppt/slides/slide63.xml" ContentType="application/vnd.openxmlformats-officedocument.presentationml.slide+xml"/>
  <Override PartName="/ppt/slideMasters/slideMaster64.xml" ContentType="application/vnd.openxmlformats-officedocument.presentationml.slideMaster+xml"/>
  <Override PartName="/ppt/slides/slide64.xml" ContentType="application/vnd.openxmlformats-officedocument.presentationml.slide+xml"/>
  <Override PartName="/ppt/slideMasters/slideMaster65.xml" ContentType="application/vnd.openxmlformats-officedocument.presentationml.slideMaster+xml"/>
  <Override PartName="/ppt/slides/slide65.xml" ContentType="application/vnd.openxmlformats-officedocument.presentationml.slide+xml"/>
  <Override PartName="/ppt/slideMasters/slideMaster66.xml" ContentType="application/vnd.openxmlformats-officedocument.presentationml.slideMaster+xml"/>
  <Override PartName="/ppt/slides/slide66.xml" ContentType="application/vnd.openxmlformats-officedocument.presentationml.slide+xml"/>
  <Override PartName="/ppt/slideMasters/slideMaster67.xml" ContentType="application/vnd.openxmlformats-officedocument.presentationml.slideMaster+xml"/>
  <Override PartName="/ppt/slides/slide67.xml" ContentType="application/vnd.openxmlformats-officedocument.presentationml.slide+xml"/>
  <Override PartName="/ppt/slideMasters/slideMaster68.xml" ContentType="application/vnd.openxmlformats-officedocument.presentationml.slideMaster+xml"/>
  <Override PartName="/ppt/slides/slide6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Lst>
  <p:notesMasterIdLst>
    <p:notesMasterId r:id="rId70"/>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70" Type="http://schemas.openxmlformats.org/officeDocument/2006/relationships/notesMaster" Target="notesMasters/notesMaster1.xml"/><Relationship Id="rId71" Type="http://schemas.openxmlformats.org/officeDocument/2006/relationships/presProps" Target="presProps.xml"/><Relationship Id="rId72" Type="http://schemas.openxmlformats.org/officeDocument/2006/relationships/viewProps" Target="viewProps.xml"/><Relationship Id="rId73" Type="http://schemas.openxmlformats.org/officeDocument/2006/relationships/theme" Target="theme/theme1.xml"/><Relationship Id="rId74" Type="http://schemas.openxmlformats.org/officeDocument/2006/relationships/tableStyles" Target="tableStyles.xml"/></Relationships>
</file>

<file path=ppt/media/>
</file>

<file path=ppt/media/image-36-1.png>
</file>

<file path=ppt/media/image-46-1.png>
</file>

<file path=ppt/media/image-46-2.png>
</file>

<file path=ppt/media/image-46-3.png>
</file>

<file path=ppt/media/image-46-4.png>
</file>

<file path=ppt/media/image-46-5.png>
</file>

<file path=ppt/media/image-46-6.png>
</file>

<file path=ppt/media/image-52-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1.xml"/>
		</Relationships>
</file>

<file path=ppt/notesSlides/_rels/notesSlide3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2.xml"/>
		</Relationships>
</file>

<file path=ppt/notesSlides/_rels/notesSlide3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3.xml"/>
		</Relationships>
</file>

<file path=ppt/notesSlides/_rels/notesSlide3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4.xml"/>
		</Relationships>
</file>

<file path=ppt/notesSlides/_rels/notesSlide3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5.xml"/>
		</Relationships>
</file>

<file path=ppt/notesSlides/_rels/notesSlide3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6.xml"/>
		</Relationships>
</file>

<file path=ppt/notesSlides/_rels/notesSlide3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7.xml"/>
		</Relationships>
</file>

<file path=ppt/notesSlides/_rels/notesSlide3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8.xml"/>
		</Relationships>
</file>

<file path=ppt/notesSlides/_rels/notesSlide3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9.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4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0.xml"/>
		</Relationships>
</file>

<file path=ppt/notesSlides/_rels/notesSlide4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1.xml"/>
		</Relationships>
</file>

<file path=ppt/notesSlides/_rels/notesSlide4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2.xml"/>
		</Relationships>
</file>

<file path=ppt/notesSlides/_rels/notesSlide4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3.xml"/>
		</Relationships>
</file>

<file path=ppt/notesSlides/_rels/notesSlide4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4.xml"/>
		</Relationships>
</file>

<file path=ppt/notesSlides/_rels/notesSlide4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5.xml"/>
		</Relationships>
</file>

<file path=ppt/notesSlides/_rels/notesSlide4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6.xml"/>
		</Relationships>
</file>

<file path=ppt/notesSlides/_rels/notesSlide4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7.xml"/>
		</Relationships>
</file>

<file path=ppt/notesSlides/_rels/notesSlide4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8.xml"/>
		</Relationships>
</file>

<file path=ppt/notesSlides/_rels/notesSlide4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9.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5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0.xml"/>
		</Relationships>
</file>

<file path=ppt/notesSlides/_rels/notesSlide5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1.xml"/>
		</Relationships>
</file>

<file path=ppt/notesSlides/_rels/notesSlide5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2.xml"/>
		</Relationships>
</file>

<file path=ppt/notesSlides/_rels/notesSlide5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3.xml"/>
		</Relationships>
</file>

<file path=ppt/notesSlides/_rels/notesSlide5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4.xml"/>
		</Relationships>
</file>

<file path=ppt/notesSlides/_rels/notesSlide5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5.xml"/>
		</Relationships>
</file>

<file path=ppt/notesSlides/_rels/notesSlide5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6.xml"/>
		</Relationships>
</file>

<file path=ppt/notesSlides/_rels/notesSlide5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7.xml"/>
		</Relationships>
</file>

<file path=ppt/notesSlides/_rels/notesSlide5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8.xml"/>
		</Relationships>
</file>

<file path=ppt/notesSlides/_rels/notesSlide5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9.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6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0.xml"/>
		</Relationships>
</file>

<file path=ppt/notesSlides/_rels/notesSlide6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1.xml"/>
		</Relationships>
</file>

<file path=ppt/notesSlides/_rels/notesSlide6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2.xml"/>
		</Relationships>
</file>

<file path=ppt/notesSlides/_rels/notesSlide6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3.xml"/>
		</Relationships>
</file>

<file path=ppt/notesSlides/_rels/notesSlide6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4.xml"/>
		</Relationships>
</file>

<file path=ppt/notesSlides/_rels/notesSlide6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5.xml"/>
		</Relationships>
</file>

<file path=ppt/notesSlides/_rels/notesSlide6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6.xml"/>
		</Relationships>
</file>

<file path=ppt/notesSlides/_rels/notesSlide6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7.xml"/>
		</Relationships>
</file>

<file path=ppt/notesSlides/_rels/notesSlide6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8.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the title sit. Don't rush into the hook — give people a moment to read. This is 'Getting Agents to Give Up Their Secrets,' a practical guide to AI that actually works.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Permission-granting moment. AI’s interface is natural language. The audience already has the prerequisite. 'You’re not missing the skill. You’re just using it wrong.' This deck is the walkthrough — each section levels you up. Transition: Let’s see what most people get wrong.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Transition into Level 1. Pause. Let the pacing shift. We’re moving from 'why AI matters' to 'what AI actually is.'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Yeah. Exactly. Makes the reader feel validated. The overwhelm is real. Don’t explain anything yet — just let the wall of jargon hit them. Every one of these terms is real, and most people feel like they should know them all. They don’t need to. Transition: But there are some questions worth answering.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going to make this simple. The questions represent common confusions. The audience should feel like someone is finally asking their questions. We’ll answer all of these in the next few slides. Transition: Let’s start with the basics — how is AI actually structured?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AI stack, from top to bottom:
• App — ChatGPT, Claude, Copilot. This is what you interact with.
• Agent — The brain + tools. The brain has ideas; the agent has hands.
• API — How software talks to the brain. You don’t need to know this exists.
• LLM — A massive AI model trained on text. You never touch this directly.
Most people only need the top two layers. Transition: Here’s the simple version.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entire AI stack in four sentences. Most people only need the top two layers (app and agent). The bottom two are for developers. If you remember nothing else from this section, remember this chain. Transition: So who makes what?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key insight: Microsoft doesn’t make the brain — they build tools around someone else’s LLM.
Taglines you might know them as:
• OpenAI/ChatGPT — The one everyone uses
• Anthropic/Claude — The 'thinking' one
• Google/Gemini — The one in your Google apps
• Microsoft/Copilot — The one in your work tools
This is why the agent/app layer matters more for most people. Transition: Where’s the real action?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LLM side costs billions to train, takes months per model, and only ~5 companies can do it. The agent/app side is just software — innovation has exploded, anyone can build agents and apps, new tools appear weekly. The biggest user-facing improvements come from better agents, apps, and workflows — and that’s where you come in. Transition: Software engineers figured this out first.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Second Talent. 'Vibe coding' went from joke to industry practice in under a year (Karpathy coined the term Feb 2025). Software engineering was the canary in the coal mine — AI transformed coding faster than anyone expected. Transition: But there’s a twist.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Addy Osmani. Developers who felt 20% faster actually took 19% longer once debugging and cleanup were included. The gap between 'uses AI tools' and 'uses AI tools well' is massive. Engineers went first, made all the mistakes, and learned what works. This deck teaches you those lessons. Transition: Let that sink in.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Tell the full story: 'I watched someone go back and forth — copy, paste, no that’s not right, copy, paste, closer but... The same task took 2 minutes once they knew the trick.' Let it land — this is the emotional anchor. The entire closing calls back to this person.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thesis of Level 1. The tools are everywhere, adoption is exploding, but most people are using AI poorly. The gap is your opportunity. Transition: And adoption is accelerating.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Microsoft Q2 2026 earnings. Microsoft 365 Copilot daily active users increased 10x year-over-year. Tools like Copilot in Excel, Copilot in Word, Gemini in Docs, Claude in Workflows — AI is entering every workplace tool. If you were a Skeptic, you’re now a Questioner — you know what AI is. Transition: You’ve got the basics.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Transition from Level 1 to Level 2. Persona milestone: Skeptic → Questioner. The audience now knows what AI is. Next: how to actually talk to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Mental-model shift. The audience likely thinks output quality is about the AI. This section proves it’s about the input. Most people type something vague, get something generic, and blame the AI. Let’s fix that.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baseline prompt that everyone starts with. The output is recognizably mediocre — generic proposal with bland headers, placeholder content, no specifics, no awareness of your company. Sound familiar? Over the next five slides, we’ll transform this same task by changing only the words. Transition: The first fix is the easiest.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same vague request produces noticeably different output. The role sets the AI’s default tone, depth, and perspective. A role frames everything that follows. Always start here. More relevant frameworks, industry terminology, realistic timelines — just from telling the AI who it is. Transition: Now let’s get specific.</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Specificity in the request = specificity in the output. We didn’t give new information — we described what we actually wanted. No audience, no constraints, no direction = the AI guesses everything. Treat it like briefing a colleague, not searching Google. Transition: Next — don’t overload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kitchen-sink prompt is one of the most common mistakes. Five requests tangled together — tries everything, nails nothing. If you have 5 tasks, send 5 prompts. One task, clear structure — the AI mirrors your organization. Source: CodeSignal. Transition: Now let’s add power keywords.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'Radically honest,' 'think step by step,' 'challenge my assumptions,' and 'flag uncertainty' are four of the highest-leverage keyword modifiers. A leading question produces sycophantic agreement — an echo chamber. Permit uncertainty — an AI that says 'I’m not sure' is more useful than one that confidently makes things up. Sources: OpenAI, DigitalOcean. Transition: One more — define what you want back.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wouldn’t ask a designer for 'something nice.' Defining format, tone, length, and audience assumptions produces immediately usable output. For extra precision, include a short example of what good output looks like — a quick example beats a long description. Every iteration changed wording. We never changed what the AI knew. That’s the setup for Level 3. Transition: Let’s see the transformation.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Pause after this. Let it land. The entire closing (slide ~70) calls back to this moment. This is the thesis statement of the whole presentation.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Full final prompt: 'You are a senior HR operations consultant. Write a proposal for reducing onboarding from 4 to 2 weeks. Aimed at VP of People, leadership review format, under 2 pages. Structure: problem, solution, outcomes, resources, timeline. Be radically honest, challenge assumptions, flag uncertainty. One-page exec brief with bullets, data-driven language.'
Role + Specificity + Structure + Keywords + Output Definition. Same task, same background info, dramatically different result — purely from how the request was phrased. This is the hinge of the deck. Transition: Celebrate the progress, then plant the seed.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this land. The audience should feel the progress — five simple techniques transformed a mediocre prompt into a professional one. But there’s a bigger lever coming. Transition: The cliffhanger.</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cliffhanger. Every iteration in Level 2 changed the wording, but the AI still had zero context about your company, your team, your situation. It was working blind. Level 3 introduces context engineering — giving the AI the information it needs. Transition: Let’s change the information.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Transition from Level 2 (prompt engineering) to Level 3 (context engineering). The audience should feel like they’ve mastered the words, but there’s a whole other dimension.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clearest Level 2/3 boundary demonstration. The prompt didn't change. The context did. This is the 'aha' — it's not about the words, it's about what the AI knows. Source: Elastic, KDnuggets. Transition: Let's see the difference.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Left: Same well-crafted prompt from Level 2. Output is plausible but generic — reads like it could be for any company.
Right: Same prompt + background info (current onboarding stats, company size &amp; structure, known pain points, relevant policies). Output sounds like someone who works here.
Source: Elastic, KDnuggets. Transition: Let's meet the metaphor that explains why.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 AI is like Dory from Finding Nemo: incredibly smart, genuinely wants to help, remembers absolutely nothing between conversations. In Level 2, we got better at asking. But Dory's biggest problem isn't that she doesn't understand what you're saying — it's that she doesn't know what you know. You already SAW context transform output. Dory explains WHY. First of five Dory touchpoints. Transition: Let's meet her properly.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Dory punchline. Every conversation starts fresh — no memory of previous interactions, no context about your company, your role, or your preferences. This is why context engineering matters: you have to give Dory the information she needs every single time. Level 2 = words. Level 3 = information. Transition: Three ways to confuse your AI.</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three failure modes of context:
1. Too much context — Dory gets lost, buries important stuff in noise. Key details get drowned out by irrelevant information.
2. Contradictory info — Dory gets confused, tries to satisfy everything at once. Output becomes incoherent.
3. Broad instructions — Dory wanders off, loses focus partway through. Starts strong, finishes weak.
The problem isn't that AI is dumb. It's the context. Source: Sombra — 57% of orgs have AI agents in production, but 32% cite quality as top barrier. Transition: So how do you fix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single highest-leverage technique: let AI close its own context gaps. When you say 'Before you start, ask me clarifying questions about anything you'd need to know,' the AI will ask:
• What's the current onboarding timeline?
• Budget constraints?
• Key stakeholder concerns?
• Success metrics you'll be measured on?
• Previous failed attempts?
The AI does context engineering for you. Source: Anthropic/Claude. Transition: But how much context is enough?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four personas:
• AI Skeptic — Avoids AI or refuses to engage
• AI Questioner — Has ChatGPT, uses it like a search engine
• AI Viber — Uses AI tools, then fixes output by hand
• AI-First — Everything through AI; context, agents, workflows
These are identity milestones. The deck’s levels are the steps that move you to the right. By the end, we’ll have moved you.</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Prompt engineering tweaks the question. Context engineering builds the knowledge base. Persona milestone: Questioner → Viber. You've outgrown Questioner. You prompt well, you understand context, you get good results. You're a Viber — but you're still doing all the work manually. Source: CIO. Transition: Let's change that.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Transition from Level 3 (context engineering) to Level 4 (agents). The audience should feel like they've mastered information, but there's a bigger shift coming — letting AI do the work.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copy-paste cycle is so universal it's invisible. Drawing it as steps makes people see the pattern:
1. You decide which documents to provide
2. You copy-paste into the AI chat
3. You read the output
4. You manually apply it
Problems: You're the bottleneck. You don't know what context AI needs. You're doing grunt work. Every step has 'you' in it. Transition: There's a better metaphor for this.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copy-paste trap summarized in one image. You have this incredibly powerful tool, and you're using it for the most mundane possible workflow. The AI can do so much more — if you let it. Transition: What if the agent did the work?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four steps, but the human only appears at step 4. The agent retrieves its own context, identifies gaps and goes back for more, creates/edits outputs directly, and you review and approve. Human moved from 'operator at every step' to 'reviewer at the end.' Same Dory, same memory issues, but now she has hands, eyes, and a to-do list. One great chef who finds ingredients, preps, cooks, and plates. You taste-test at the end. Transition: Let's meet this new Dory.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Second Dory touchpoint. Same memory issues, but the agent now has tools. It can read files, search the web, send emails, query databases. The chef metaphor: one great chef who finds ingredients, preps, cooks, and plates. You taste-test at the end. Transition: What tools does she have?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 Dory a phone, a filing cabinet, and a library card. The six connection types:
• Web — Search and fact-check in real time
• Email — Read context, draft responses
• Docs — Policies, templates, past work
• Data — Query real databases
• Calendar — Scheduling context
• Custom — Via MCP ('USB-C for AI') — any tool you can imagine
MCP detail available in appendix for Q&amp;A. Transition: What does this look like in practice?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forgotten budget memo is the killer detail. Everyone has this story.
Without connections: Copy-paste HR handbook, survey results, team structure. Forget the budget memo. Proposal misses cost constraints. VP asks about it — too late.
With connections: Agent reads HR system directly. Pulls survey data automatically. Finds the budget memo you forgot. Flags a policy constraint you didn't know existed.
The agent found context you wouldn't have thought to provide. Transition: But can you trust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this slide lands. The reader just watched us hand AI the keys to documents, databases, and workflows. They should be feeling 'Wait, can I trust it with all that?' This addresses the unease at exactly the moment it's felt.
Three rules:
1. Never trust numbers you didn't provide — if it can't cite a source, it made it up.
2. Verify claims against sources — AI output = first draft, not final answer.
3. Use AI for drafts, not decisions — your judgment is the last step.
Love Dory. Fact-check Dory. Transition: The mindset shift.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Sensitive/confidential data — only approved/enterprise tools. Final legal/compliance language — AI drafts, humans approve. Anything where being wrong has serious consequences. Persona milestone: Viber → approaching AI-First. You're no longer a Viber — you've let go of the wheel. But you're still working with a single agent. One last leap. Transition: The most dangerous moment.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readers will self-identify at Questioner. They have ChatGPT, they’ve tried it, but they’re using it like a search engine. This framing pays off at the closing when we come full circle. Transition: Let’s look at the numbers.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fourth bullet from the old 'Hands on the Wheel' slide — and the most important. This is the 'feels right' trap. When AI output sounds confident and plausible but you have no way to check it, that's when mistakes happen. The feeling of confidence is not the same as verification. Transition: You're ready for the next level.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 level transition. Single agent → multi-agent. The audience has mastered individual AI interaction. Now we go to the brigade.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Level 4: One chef doing everything solo. Works for single tasks, but a 10-course dinner alone = burnout, mistakes, forgotten appetizer.
Level 5: Kitchen brigade — multiple chefs at stations. A classroom of Dorys, each doing one focused step. Each fresh, focused, brilliant at one thing.
LLMs are bad at long chains but excellent at focused tasks. The kitchen brigade leverages the strength. Third Dory touchpoint. Transition: Let's name the principle.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core principle of Level 5. Instead of one powerful agent trying to do everything, you create a chain of focused agents. Each one does one thing brilliantly, and the chain does everything. Transition: Here's what that chain looks like.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onboarding proposal chain:
• Agent 1 (Research) — researches onboarding process, pulls metrics from HR, reads surveys, summarizes pain points → structured brief
• Agent 2 (Draft) — uses the brief to draft a proposal, one-page exec brief for VP of People → polished proposal
• Agent 3 (Review) — reviews against leadership template and compliance policy, flags gaps → final draft + notes
• You — review, adjust, approve. The part only humans can do: judgment.
Three principles: Single job (each link has one clear job), Filtered context (context is filtered between steps), Compounding quality (each step builds on verified output). Smell test: If your initial prompt is getting long and complex, you need a Phase 0 — an agent whose only job is to figure out what the rest of the chain needs. Transition: The rule.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Distilled principle. Break big tasks into focused steps. Pass results forward. Filter context between each. The 'write this down' moment. Transition: But how does each agent know what to do?</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Full definition: Skills are predefined rules, instructions, templates, and context packages — injected into the AI's context only when relevant. Think of them as the specialized training manual each chef at each station receives.
How does each Dory in the brigade know what to do? Skills. Write once, use forever. Every time the chain runs, each agent already knows its specialty.
Organizations investing in context architecture see 50% faster responses and 40% higher quality outputs. Source: CodeConductor. Transition: Let's see skills in action.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onboarding chain, now upgraded with skills:
• Agent 1 (Research) + 'Research Standards' — knows where to look, what data to prioritize, how to structure the brief. Already knows the company's data sources.
• Agent 2 (Draft) + 'Leadership Proposals' — knows the VP's preferred format, tone, level of detail, how to frame costs. Every proposal sounds like it was written for this audience.
• Agent 3 (Review) + 'Compliance Policy' — knows regulations, required disclaimers, approval workflows. Catches policy gaps you didn't know existed.
With skills, each agent already knows its specialty. Transition: What makes skills special?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four properties that make skills transformative vs. just helpful:
• Reusable — write once, use forever
• Consistent — every interaction gets the same quality context
• Scalable — works for 1 person or 10,000
• Focused — only loads what's relevant, keeping each Dory's attention on track
And they compound. Your feedback from each chain run becomes new skills. The brigade gets smarter every time. Transition: You may have seen skills by another name.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concept, many names. Whether triggered by you, the app, or the AI itself differs across tools. The principle is identical. ChatGPT custom instructions, Claude Project rules, system prompts — all skills. If your tool has a way to save reusable instructions, use it. That's a skill. Transition: Here's the metaphor that ties it all together.</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DataReportal 2026. AI has mass reach — over a billion people are using AI tools every month. But almost nobody is going deep. That’s the opportunity. Transition: How few are going deep?</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Prompt engineering = giving directions for each individual trip. Effort every time. Doesn't compound.
Context engineering + skills = programming a GPS with home, office, preferences, traffic patterns. Gets smarter the more you invest. Compounds permanently.
This crystallizes the full journey. Each level built on the last. The GPS metaphor ties all five together. Transition: And here's the punchline.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compounding beat. Your feedback from each chain run becomes new skills. The VP's format becomes the 'Leadership Proposals' skill. Compliance gaps become the updated 'Compliance Policy' skill. Even though Dory won't remember, the skills will. Final Dory touchpoint. Transition: Let's see the numbers.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the 7 steps verbally:
1. Search for onboarding docs and survey data (20 min)
2. Copy-paste into AI, ask for draft (10 min)
3. Read output, realize it's missing budget context (5 min)
4. Find budget data, re-prompt (15 min)
5. Reformat to leadership template (20 min)
6. Ask AI to review draft (10 min)
7. Manually apply suggestions (15 min)
Total: ~1.5 hours of you being the bottleneck. This is the manual workflow the audience has watched evolve through the entire deck. Now it's at full scale and the pain is vivid. Transition: Now the chained way.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the chain:
• Agent 1 researches (pulls metrics, reads surveys, summarizes pain points)
• Agent 2 drafts (one-page exec brief for VP of People)
• Agent 3 reviews (checks against leadership template and compliance policy)
• You judge (review, adjust, approve)
Same proposal quality. The chain did 1 hour 15 minutes of grunt work. You spent 15 minutes on judgment — the part only humans can do. Transition: And it gets better every time.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Emotional climax. The skills compounding beat is the final Dory touchpoint. Your feedback from each run becomes new skills — the VP's format, compliance gaps, research standards. Even though Dory forgets, the skills persist. Same proposal. 15 minutes of judgment instead of 1.5 hours of grunt work. And next time it's even faster. Transition to closing.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Emotional reset before the callback. Pause. Let the pacing shift.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Callback to slide 2. The person who spent 45 minutes copy-pasting into ChatGPT. They learned to prompt with specificity (became a Viber, Levels 2–3). They let the agent find what it needed (started going AI-First, Level 4). They chained the whole workflow (full AI-First, Level 5). They were a Questioner who became AI-First. Transition: The punchline.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same task. Two minutes. That's the trick. Now you know it too. Let this land. Long pause. This is the emotional peak of the entire deck. Everything from slide 1 has been building to this moment. Transition: One final thought.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Clean exit. The secret was in knowing how to work with it. One task, this week — not 'transform everything.' Getting Agents to Give Up Their Secrets.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Reuters. Fewer than 2% of AI users pay for premium tiers. The opportunity gap is enormous — almost nobody is using AI seriously. If you learn to use it well, you’re already in the top percentile. Transition: We’ve seen this pattern before.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major technology era followed the same pattern:
• PCs (1980s): US productivity growth doubled (0.6% → 1.0%/yr) — Fed Reserve
• Internet (1990s): Global business online 7% → 30% — Visual Capitalist
• Smartphones (2010s): The pattern speaks for itself
• AI (Now): $7T projected GDP impact over 10 years — Goldman Sachs
Every era had skeptics. Every era punished those who waited. The only question is how fast you adapt. Transition: Let’s look at where AI is right now.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Sources: McKinsey Global Institute ($2.6–4.4T annually in added value); ServiceNow (only 31% of prioritized AI use cases in full production); Microsoft Security Blog (80% of Fortune 500 have active AI agents, Feb 2026). The third stat is the killer — the gap between having AI and using it well is enormous. Transition: So what’s the core skill?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image" Target="../media/image-36-1.png"/><Relationship Id="rId2" Type="http://schemas.openxmlformats.org/officeDocument/2006/relationships/slideLayout" Target="../slideLayouts/slideLayout1.xml"/><Relationship Id="rId3"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image" Target="../media/image-46-1.png"/><Relationship Id="rId2" Type="http://schemas.openxmlformats.org/officeDocument/2006/relationships/image" Target="../media/image-46-2.png"/><Relationship Id="rId3" Type="http://schemas.openxmlformats.org/officeDocument/2006/relationships/image" Target="../media/image-46-3.png"/><Relationship Id="rId4" Type="http://schemas.openxmlformats.org/officeDocument/2006/relationships/image" Target="../media/image-46-4.png"/><Relationship Id="rId5" Type="http://schemas.openxmlformats.org/officeDocument/2006/relationships/image" Target="../media/image-46-5.png"/><Relationship Id="rId6" Type="http://schemas.openxmlformats.org/officeDocument/2006/relationships/image" Target="../media/image-46-6.png"/><Relationship Id="rId7" Type="http://schemas.openxmlformats.org/officeDocument/2006/relationships/slideLayout" Target="../slideLayouts/slideLayout1.xml"/><Relationship Id="rId8"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image" Target="../media/image-52-1.png"/><Relationship Id="rId2" Type="http://schemas.openxmlformats.org/officeDocument/2006/relationships/image" Target="../media/image-52-1.png"/><Relationship Id="rId3" Type="http://schemas.openxmlformats.org/officeDocument/2006/relationships/image" Target="../media/image-52-1.png"/><Relationship Id="rId4" Type="http://schemas.openxmlformats.org/officeDocument/2006/relationships/image" Target="../media/image-52-1.png"/><Relationship Id="rId5" Type="http://schemas.openxmlformats.org/officeDocument/2006/relationships/image" Target="../media/image-52-1.png"/><Relationship Id="rId6" Type="http://schemas.openxmlformats.org/officeDocument/2006/relationships/slideLayout" Target="../slideLayouts/slideLayout1.xml"/><Relationship Id="rId7"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731520"/>
            <a:ext cx="7315200" cy="2286000"/>
          </a:xfrm>
          <a:prstGeom prst="rect">
            <a:avLst/>
          </a:prstGeom>
          <a:noFill/>
          <a:ln/>
        </p:spPr>
        <p:txBody>
          <a:bodyPr wrap="square" lIns="0" tIns="0" rIns="0" bIns="0" rtlCol="0" anchor="ctr"/>
          <a:lstStyle/>
          <a:p>
            <a:pPr algn="ctr" indent="0" marL="0">
              <a:buNone/>
            </a:pPr>
            <a:r>
              <a:rPr lang="en-US" sz="5400" b="1" dirty="0">
                <a:solidFill>
                  <a:srgbClr val="FFFFFF"/>
                </a:solidFill>
                <a:latin typeface="Georgia" pitchFamily="34" charset="0"/>
                <a:ea typeface="Georgia" pitchFamily="34" charset="-122"/>
                <a:cs typeface="Georgia" pitchFamily="34" charset="-120"/>
              </a:rPr>
              <a:t>Getting Agents to</a:t>
            </a:r>
            <a:endParaRPr lang="en-US" sz="5400" dirty="0"/>
          </a:p>
          <a:p>
            <a:pPr algn="ctr" indent="0" marL="0">
              <a:buNone/>
            </a:pPr>
            <a:r>
              <a:rPr lang="en-US" sz="5400" b="1" dirty="0">
                <a:solidFill>
                  <a:srgbClr val="FFFFFF"/>
                </a:solidFill>
                <a:latin typeface="Georgia" pitchFamily="34" charset="0"/>
                <a:ea typeface="Georgia" pitchFamily="34" charset="-122"/>
                <a:cs typeface="Georgia" pitchFamily="34" charset="-120"/>
              </a:rPr>
              <a:t>Give Up Their Secrets</a:t>
            </a:r>
            <a:endParaRPr lang="en-US" sz="5400" dirty="0"/>
          </a:p>
        </p:txBody>
      </p:sp>
      <p:sp>
        <p:nvSpPr>
          <p:cNvPr id="4" name="Text 2"/>
          <p:cNvSpPr/>
          <p:nvPr/>
        </p:nvSpPr>
        <p:spPr>
          <a:xfrm>
            <a:off x="1371600" y="3200400"/>
            <a:ext cx="6400800" cy="548640"/>
          </a:xfrm>
          <a:prstGeom prst="rect">
            <a:avLst/>
          </a:prstGeom>
          <a:noFill/>
          <a:ln/>
        </p:spPr>
        <p:txBody>
          <a:bodyPr wrap="square" lIns="0" tIns="0" rIns="0" bIns="0" rtlCol="0" anchor="ctr"/>
          <a:lstStyle/>
          <a:p>
            <a:pPr algn="ctr" indent="0" marL="0">
              <a:buNone/>
            </a:pPr>
            <a:r>
              <a:rPr lang="en-US" sz="2200" i="1" dirty="0">
                <a:solidFill>
                  <a:srgbClr val="94A3B8"/>
                </a:solidFill>
                <a:latin typeface="Calibri" pitchFamily="34" charset="0"/>
                <a:ea typeface="Calibri" pitchFamily="34" charset="-122"/>
                <a:cs typeface="Calibri" pitchFamily="34" charset="-120"/>
              </a:rPr>
              <a:t>A guide to AI that actually works</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core skill for AI</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is talking.</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You already have it.</a:t>
            </a:r>
            <a:endParaRPr lang="en-US" sz="28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Let's see what most people get wrong.</a:t>
            </a:r>
            <a:endParaRPr lang="en-US" sz="28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274320" y="182880"/>
            <a:ext cx="1828800" cy="457200"/>
          </a:xfrm>
          <a:prstGeom prst="rect">
            <a:avLst/>
          </a:prstGeom>
          <a:noFill/>
          <a:ln/>
        </p:spPr>
        <p:txBody>
          <a:bodyPr wrap="square" lIns="0" tIns="0" rIns="0" bIns="0" rtlCol="0" anchor="ctr"/>
          <a:lstStyle/>
          <a:p>
            <a:pPr indent="0" marL="0">
              <a:buNone/>
            </a:pPr>
            <a:r>
              <a:rPr lang="en-US" sz="3200" b="1" dirty="0">
                <a:solidFill>
                  <a:srgbClr val="FFFFFF"/>
                </a:solidFill>
                <a:latin typeface="Calibri" pitchFamily="34" charset="0"/>
                <a:ea typeface="Calibri" pitchFamily="34" charset="-122"/>
                <a:cs typeface="Calibri" pitchFamily="34" charset="-120"/>
              </a:rPr>
              <a:t>ChatGPT</a:t>
            </a:r>
            <a:endParaRPr lang="en-US" sz="3200" dirty="0"/>
          </a:p>
        </p:txBody>
      </p:sp>
      <p:sp>
        <p:nvSpPr>
          <p:cNvPr id="4" name="Text 2"/>
          <p:cNvSpPr/>
          <p:nvPr/>
        </p:nvSpPr>
        <p:spPr>
          <a:xfrm>
            <a:off x="5029200" y="274320"/>
            <a:ext cx="1828800" cy="457200"/>
          </a:xfrm>
          <a:prstGeom prst="rect">
            <a:avLst/>
          </a:prstGeom>
          <a:noFill/>
          <a:ln/>
        </p:spPr>
        <p:txBody>
          <a:bodyPr wrap="square" lIns="0" tIns="0" rIns="0" bIns="0" rtlCol="0" anchor="ctr"/>
          <a:lstStyle/>
          <a:p>
            <a:pPr indent="0" marL="0">
              <a:buNone/>
            </a:pPr>
            <a:r>
              <a:rPr lang="en-US" sz="3600" b="1" dirty="0">
                <a:solidFill>
                  <a:srgbClr val="FFFFFF"/>
                </a:solidFill>
                <a:latin typeface="Calibri" pitchFamily="34" charset="0"/>
                <a:ea typeface="Calibri" pitchFamily="34" charset="-122"/>
                <a:cs typeface="Calibri" pitchFamily="34" charset="-120"/>
              </a:rPr>
              <a:t>LLM</a:t>
            </a:r>
            <a:endParaRPr lang="en-US" sz="3600" dirty="0"/>
          </a:p>
        </p:txBody>
      </p:sp>
      <p:sp>
        <p:nvSpPr>
          <p:cNvPr id="5" name="Text 3"/>
          <p:cNvSpPr/>
          <p:nvPr/>
        </p:nvSpPr>
        <p:spPr>
          <a:xfrm>
            <a:off x="2743200" y="82296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GPT</a:t>
            </a:r>
            <a:endParaRPr lang="en-US" sz="2800" dirty="0"/>
          </a:p>
        </p:txBody>
      </p:sp>
      <p:sp>
        <p:nvSpPr>
          <p:cNvPr id="6" name="Text 4"/>
          <p:cNvSpPr/>
          <p:nvPr/>
        </p:nvSpPr>
        <p:spPr>
          <a:xfrm>
            <a:off x="6858000" y="54864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Claude</a:t>
            </a:r>
            <a:endParaRPr lang="en-US" sz="2800" dirty="0"/>
          </a:p>
        </p:txBody>
      </p:sp>
      <p:sp>
        <p:nvSpPr>
          <p:cNvPr id="7" name="Text 5"/>
          <p:cNvSpPr/>
          <p:nvPr/>
        </p:nvSpPr>
        <p:spPr>
          <a:xfrm>
            <a:off x="457200" y="164592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Gemini</a:t>
            </a:r>
            <a:endParaRPr lang="en-US" sz="2800" dirty="0"/>
          </a:p>
        </p:txBody>
      </p:sp>
      <p:sp>
        <p:nvSpPr>
          <p:cNvPr id="8" name="Text 6"/>
          <p:cNvSpPr/>
          <p:nvPr/>
        </p:nvSpPr>
        <p:spPr>
          <a:xfrm>
            <a:off x="7315200" y="164592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MCP</a:t>
            </a:r>
            <a:endParaRPr lang="en-US" sz="2800" dirty="0"/>
          </a:p>
        </p:txBody>
      </p:sp>
      <p:sp>
        <p:nvSpPr>
          <p:cNvPr id="9" name="Text 7"/>
          <p:cNvSpPr/>
          <p:nvPr/>
        </p:nvSpPr>
        <p:spPr>
          <a:xfrm>
            <a:off x="2286000" y="20116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tokens</a:t>
            </a:r>
            <a:endParaRPr lang="en-US" sz="2800" dirty="0"/>
          </a:p>
        </p:txBody>
      </p:sp>
      <p:sp>
        <p:nvSpPr>
          <p:cNvPr id="10" name="Text 8"/>
          <p:cNvSpPr/>
          <p:nvPr/>
        </p:nvSpPr>
        <p:spPr>
          <a:xfrm>
            <a:off x="4114800" y="146304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agents</a:t>
            </a:r>
            <a:endParaRPr lang="en-US" sz="2800" dirty="0"/>
          </a:p>
        </p:txBody>
      </p:sp>
      <p:sp>
        <p:nvSpPr>
          <p:cNvPr id="11" name="Text 9"/>
          <p:cNvSpPr/>
          <p:nvPr/>
        </p:nvSpPr>
        <p:spPr>
          <a:xfrm>
            <a:off x="5943600" y="22860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RAG</a:t>
            </a:r>
            <a:endParaRPr lang="en-US" sz="2800" dirty="0"/>
          </a:p>
        </p:txBody>
      </p:sp>
      <p:sp>
        <p:nvSpPr>
          <p:cNvPr id="12" name="Text 10"/>
          <p:cNvSpPr/>
          <p:nvPr/>
        </p:nvSpPr>
        <p:spPr>
          <a:xfrm>
            <a:off x="1371600" y="27432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fine-tuning</a:t>
            </a:r>
            <a:endParaRPr lang="en-US" sz="2800" dirty="0"/>
          </a:p>
        </p:txBody>
      </p:sp>
      <p:sp>
        <p:nvSpPr>
          <p:cNvPr id="13" name="Text 11"/>
          <p:cNvSpPr/>
          <p:nvPr/>
        </p:nvSpPr>
        <p:spPr>
          <a:xfrm>
            <a:off x="3474720" y="29260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embeddings</a:t>
            </a:r>
            <a:endParaRPr lang="en-US" sz="2800" dirty="0"/>
          </a:p>
        </p:txBody>
      </p:sp>
      <p:sp>
        <p:nvSpPr>
          <p:cNvPr id="14" name="Text 12"/>
          <p:cNvSpPr/>
          <p:nvPr/>
        </p:nvSpPr>
        <p:spPr>
          <a:xfrm>
            <a:off x="6400800" y="27432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prompts</a:t>
            </a:r>
            <a:endParaRPr lang="en-US" sz="2800" dirty="0"/>
          </a:p>
        </p:txBody>
      </p:sp>
      <p:sp>
        <p:nvSpPr>
          <p:cNvPr id="15" name="Text 13"/>
          <p:cNvSpPr/>
          <p:nvPr/>
        </p:nvSpPr>
        <p:spPr>
          <a:xfrm>
            <a:off x="457200" y="347472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copilot</a:t>
            </a:r>
            <a:endParaRPr lang="en-US" sz="2800" dirty="0"/>
          </a:p>
        </p:txBody>
      </p:sp>
      <p:sp>
        <p:nvSpPr>
          <p:cNvPr id="16" name="Text 14"/>
          <p:cNvSpPr/>
          <p:nvPr/>
        </p:nvSpPr>
        <p:spPr>
          <a:xfrm>
            <a:off x="4572000" y="32004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AGI</a:t>
            </a:r>
            <a:endParaRPr lang="en-US" sz="2800" dirty="0"/>
          </a:p>
        </p:txBody>
      </p:sp>
      <p:sp>
        <p:nvSpPr>
          <p:cNvPr id="17" name="Text 15"/>
          <p:cNvSpPr/>
          <p:nvPr/>
        </p:nvSpPr>
        <p:spPr>
          <a:xfrm>
            <a:off x="2560320" y="13716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transformer</a:t>
            </a:r>
            <a:endParaRPr lang="en-US" sz="2800" dirty="0"/>
          </a:p>
        </p:txBody>
      </p:sp>
      <p:sp>
        <p:nvSpPr>
          <p:cNvPr id="18" name="Text 16"/>
          <p:cNvSpPr/>
          <p:nvPr/>
        </p:nvSpPr>
        <p:spPr>
          <a:xfrm>
            <a:off x="5303520" y="10972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neural net</a:t>
            </a:r>
            <a:endParaRPr lang="en-US" sz="2800" dirty="0"/>
          </a:p>
        </p:txBody>
      </p:sp>
      <p:sp>
        <p:nvSpPr>
          <p:cNvPr id="19" name="Text 17"/>
          <p:cNvSpPr/>
          <p:nvPr/>
        </p:nvSpPr>
        <p:spPr>
          <a:xfrm>
            <a:off x="274320" y="6400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deep learning</a:t>
            </a:r>
            <a:endParaRPr lang="en-US" sz="2800" dirty="0"/>
          </a:p>
        </p:txBody>
      </p:sp>
      <p:sp>
        <p:nvSpPr>
          <p:cNvPr id="20" name="Text 18"/>
          <p:cNvSpPr/>
          <p:nvPr/>
        </p:nvSpPr>
        <p:spPr>
          <a:xfrm>
            <a:off x="7132320" y="32004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Anthropic</a:t>
            </a:r>
            <a:endParaRPr lang="en-US" sz="2800" dirty="0"/>
          </a:p>
        </p:txBody>
      </p:sp>
      <p:sp>
        <p:nvSpPr>
          <p:cNvPr id="21" name="Text 19"/>
          <p:cNvSpPr/>
          <p:nvPr/>
        </p:nvSpPr>
        <p:spPr>
          <a:xfrm>
            <a:off x="457200" y="100584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OpenAI</a:t>
            </a:r>
            <a:endParaRPr lang="en-US" sz="2800" dirty="0"/>
          </a:p>
        </p:txBody>
      </p:sp>
      <p:sp>
        <p:nvSpPr>
          <p:cNvPr id="22" name="Text 20"/>
          <p:cNvSpPr/>
          <p:nvPr/>
        </p:nvSpPr>
        <p:spPr>
          <a:xfrm>
            <a:off x="3200400" y="2560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inference</a:t>
            </a:r>
            <a:endParaRPr lang="en-US" sz="2800" dirty="0"/>
          </a:p>
        </p:txBody>
      </p:sp>
      <p:sp>
        <p:nvSpPr>
          <p:cNvPr id="23" name="Text 21"/>
          <p:cNvSpPr/>
          <p:nvPr/>
        </p:nvSpPr>
        <p:spPr>
          <a:xfrm>
            <a:off x="7315200" y="274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training</a:t>
            </a:r>
            <a:endParaRPr lang="en-US" sz="2800" dirty="0"/>
          </a:p>
        </p:txBody>
      </p:sp>
      <p:sp>
        <p:nvSpPr>
          <p:cNvPr id="24" name="Text 22"/>
          <p:cNvSpPr/>
          <p:nvPr/>
        </p:nvSpPr>
        <p:spPr>
          <a:xfrm>
            <a:off x="457200" y="38404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parameters</a:t>
            </a:r>
            <a:endParaRPr lang="en-US" sz="2800" dirty="0"/>
          </a:p>
        </p:txBody>
      </p:sp>
      <p:sp>
        <p:nvSpPr>
          <p:cNvPr id="25" name="Text 23"/>
          <p:cNvSpPr/>
          <p:nvPr/>
        </p:nvSpPr>
        <p:spPr>
          <a:xfrm>
            <a:off x="4114800" y="36576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context window</a:t>
            </a:r>
            <a:endParaRPr lang="en-US" sz="2800" dirty="0"/>
          </a:p>
        </p:txBody>
      </p:sp>
      <p:sp>
        <p:nvSpPr>
          <p:cNvPr id="26" name="Text 24"/>
          <p:cNvSpPr/>
          <p:nvPr/>
        </p:nvSpPr>
        <p:spPr>
          <a:xfrm>
            <a:off x="1828800" y="36576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hallucination</a:t>
            </a:r>
            <a:endParaRPr lang="en-US" sz="2800" dirty="0"/>
          </a:p>
        </p:txBody>
      </p:sp>
      <p:sp>
        <p:nvSpPr>
          <p:cNvPr id="27" name="Text 25"/>
          <p:cNvSpPr/>
          <p:nvPr/>
        </p:nvSpPr>
        <p:spPr>
          <a:xfrm>
            <a:off x="6400800" y="36576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grounding</a:t>
            </a:r>
            <a:endParaRPr lang="en-US" sz="2800" dirty="0"/>
          </a:p>
        </p:txBody>
      </p:sp>
      <p:sp>
        <p:nvSpPr>
          <p:cNvPr id="28" name="Text 26"/>
          <p:cNvSpPr/>
          <p:nvPr/>
        </p:nvSpPr>
        <p:spPr>
          <a:xfrm>
            <a:off x="5029200" y="2560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retrieval</a:t>
            </a:r>
            <a:endParaRPr lang="en-US" sz="2800" dirty="0"/>
          </a:p>
        </p:txBody>
      </p:sp>
      <p:sp>
        <p:nvSpPr>
          <p:cNvPr id="29" name="Text 27"/>
          <p:cNvSpPr/>
          <p:nvPr/>
        </p:nvSpPr>
        <p:spPr>
          <a:xfrm>
            <a:off x="7132320" y="2560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vector DB</a:t>
            </a:r>
            <a:endParaRPr lang="en-US" sz="2800" dirty="0"/>
          </a:p>
        </p:txBody>
      </p:sp>
      <p:sp>
        <p:nvSpPr>
          <p:cNvPr id="30" name="Text 28"/>
          <p:cNvSpPr/>
          <p:nvPr/>
        </p:nvSpPr>
        <p:spPr>
          <a:xfrm>
            <a:off x="2743200" y="34747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Llama</a:t>
            </a:r>
            <a:endParaRPr lang="en-US" sz="2800" dirty="0"/>
          </a:p>
        </p:txBody>
      </p:sp>
      <p:sp>
        <p:nvSpPr>
          <p:cNvPr id="31" name="Text 29"/>
          <p:cNvSpPr/>
          <p:nvPr/>
        </p:nvSpPr>
        <p:spPr>
          <a:xfrm>
            <a:off x="5486400" y="34747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open-source</a:t>
            </a:r>
            <a:endParaRPr lang="en-US" sz="2800" dirty="0"/>
          </a:p>
        </p:txBody>
      </p:sp>
      <p:sp>
        <p:nvSpPr>
          <p:cNvPr id="32" name="Text 30"/>
          <p:cNvSpPr/>
          <p:nvPr/>
        </p:nvSpPr>
        <p:spPr>
          <a:xfrm>
            <a:off x="3474720" y="18288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API</a:t>
            </a:r>
            <a:endParaRPr lang="en-US" sz="28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3657600" y="18288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LLM</a:t>
            </a:r>
            <a:endParaRPr lang="en-US" sz="2800" dirty="0"/>
          </a:p>
        </p:txBody>
      </p:sp>
      <p:sp>
        <p:nvSpPr>
          <p:cNvPr id="4" name="Text 2"/>
          <p:cNvSpPr/>
          <p:nvPr/>
        </p:nvSpPr>
        <p:spPr>
          <a:xfrm>
            <a:off x="274320" y="18288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GPT</a:t>
            </a:r>
            <a:endParaRPr lang="en-US" sz="2800" dirty="0"/>
          </a:p>
        </p:txBody>
      </p:sp>
      <p:sp>
        <p:nvSpPr>
          <p:cNvPr id="5" name="Text 3"/>
          <p:cNvSpPr/>
          <p:nvPr/>
        </p:nvSpPr>
        <p:spPr>
          <a:xfrm>
            <a:off x="7315200" y="27432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Claude</a:t>
            </a:r>
            <a:endParaRPr lang="en-US" sz="2800" dirty="0"/>
          </a:p>
        </p:txBody>
      </p:sp>
      <p:sp>
        <p:nvSpPr>
          <p:cNvPr id="6" name="Text 4"/>
          <p:cNvSpPr/>
          <p:nvPr/>
        </p:nvSpPr>
        <p:spPr>
          <a:xfrm>
            <a:off x="457200" y="20116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Gemini</a:t>
            </a:r>
            <a:endParaRPr lang="en-US" sz="2800" dirty="0"/>
          </a:p>
        </p:txBody>
      </p:sp>
      <p:sp>
        <p:nvSpPr>
          <p:cNvPr id="7" name="Text 5"/>
          <p:cNvSpPr/>
          <p:nvPr/>
        </p:nvSpPr>
        <p:spPr>
          <a:xfrm>
            <a:off x="3840480" y="20116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tokens</a:t>
            </a:r>
            <a:endParaRPr lang="en-US" sz="2800" dirty="0"/>
          </a:p>
        </p:txBody>
      </p:sp>
      <p:sp>
        <p:nvSpPr>
          <p:cNvPr id="8" name="Text 6"/>
          <p:cNvSpPr/>
          <p:nvPr/>
        </p:nvSpPr>
        <p:spPr>
          <a:xfrm>
            <a:off x="457200" y="38404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copilot</a:t>
            </a:r>
            <a:endParaRPr lang="en-US" sz="2800" dirty="0"/>
          </a:p>
        </p:txBody>
      </p:sp>
      <p:sp>
        <p:nvSpPr>
          <p:cNvPr id="9" name="Text 7"/>
          <p:cNvSpPr/>
          <p:nvPr/>
        </p:nvSpPr>
        <p:spPr>
          <a:xfrm>
            <a:off x="4114800" y="384048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AGI</a:t>
            </a:r>
            <a:endParaRPr lang="en-US" sz="2800" dirty="0"/>
          </a:p>
        </p:txBody>
      </p:sp>
      <p:sp>
        <p:nvSpPr>
          <p:cNvPr id="10" name="Text 8"/>
          <p:cNvSpPr/>
          <p:nvPr/>
        </p:nvSpPr>
        <p:spPr>
          <a:xfrm>
            <a:off x="7315200" y="20116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training</a:t>
            </a:r>
            <a:endParaRPr lang="en-US" sz="2800" dirty="0"/>
          </a:p>
        </p:txBody>
      </p:sp>
      <p:sp>
        <p:nvSpPr>
          <p:cNvPr id="11" name="Shape 9"/>
          <p:cNvSpPr/>
          <p:nvPr/>
        </p:nvSpPr>
        <p:spPr>
          <a:xfrm>
            <a:off x="457200" y="548640"/>
            <a:ext cx="3474720" cy="1097280"/>
          </a:xfrm>
          <a:prstGeom prst="roundRect">
            <a:avLst>
              <a:gd name="adj" fmla="val 8333"/>
            </a:avLst>
          </a:prstGeom>
          <a:solidFill>
            <a:srgbClr val="00B4D8"/>
          </a:solidFill>
          <a:ln/>
        </p:spPr>
      </p:sp>
      <p:sp>
        <p:nvSpPr>
          <p:cNvPr id="12" name="Text 10"/>
          <p:cNvSpPr/>
          <p:nvPr/>
        </p:nvSpPr>
        <p:spPr>
          <a:xfrm>
            <a:off x="594360" y="54864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What's the difference</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between ChatGPT and GPT?</a:t>
            </a:r>
            <a:endParaRPr lang="en-US" sz="2200" dirty="0"/>
          </a:p>
        </p:txBody>
      </p:sp>
      <p:sp>
        <p:nvSpPr>
          <p:cNvPr id="13" name="Shape 11"/>
          <p:cNvSpPr/>
          <p:nvPr/>
        </p:nvSpPr>
        <p:spPr>
          <a:xfrm>
            <a:off x="5029200" y="914400"/>
            <a:ext cx="3474720" cy="1097280"/>
          </a:xfrm>
          <a:prstGeom prst="roundRect">
            <a:avLst>
              <a:gd name="adj" fmla="val 8333"/>
            </a:avLst>
          </a:prstGeom>
          <a:solidFill>
            <a:srgbClr val="00B4D8"/>
          </a:solidFill>
          <a:ln/>
        </p:spPr>
      </p:sp>
      <p:sp>
        <p:nvSpPr>
          <p:cNvPr id="14" name="Text 12"/>
          <p:cNvSpPr/>
          <p:nvPr/>
        </p:nvSpPr>
        <p:spPr>
          <a:xfrm>
            <a:off x="5166360" y="91440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Is Claude the same</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as ChatGPT?</a:t>
            </a:r>
            <a:endParaRPr lang="en-US" sz="2200" dirty="0"/>
          </a:p>
        </p:txBody>
      </p:sp>
      <p:sp>
        <p:nvSpPr>
          <p:cNvPr id="15" name="Shape 13"/>
          <p:cNvSpPr/>
          <p:nvPr/>
        </p:nvSpPr>
        <p:spPr>
          <a:xfrm>
            <a:off x="1371600" y="2560320"/>
            <a:ext cx="3474720" cy="1097280"/>
          </a:xfrm>
          <a:prstGeom prst="roundRect">
            <a:avLst>
              <a:gd name="adj" fmla="val 8333"/>
            </a:avLst>
          </a:prstGeom>
          <a:solidFill>
            <a:srgbClr val="00B4D8"/>
          </a:solidFill>
          <a:ln/>
        </p:spPr>
      </p:sp>
      <p:sp>
        <p:nvSpPr>
          <p:cNvPr id="16" name="Text 14"/>
          <p:cNvSpPr/>
          <p:nvPr/>
        </p:nvSpPr>
        <p:spPr>
          <a:xfrm>
            <a:off x="1508760" y="256032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What even is</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an agent?</a:t>
            </a:r>
            <a:endParaRPr lang="en-US" sz="2200" dirty="0"/>
          </a:p>
        </p:txBody>
      </p:sp>
      <p:sp>
        <p:nvSpPr>
          <p:cNvPr id="17" name="Shape 15"/>
          <p:cNvSpPr/>
          <p:nvPr/>
        </p:nvSpPr>
        <p:spPr>
          <a:xfrm>
            <a:off x="5029200" y="2926080"/>
            <a:ext cx="3474720" cy="1097280"/>
          </a:xfrm>
          <a:prstGeom prst="roundRect">
            <a:avLst>
              <a:gd name="adj" fmla="val 8333"/>
            </a:avLst>
          </a:prstGeom>
          <a:solidFill>
            <a:srgbClr val="00B4D8"/>
          </a:solidFill>
          <a:ln/>
        </p:spPr>
      </p:sp>
      <p:sp>
        <p:nvSpPr>
          <p:cNvPr id="18" name="Text 16"/>
          <p:cNvSpPr/>
          <p:nvPr/>
        </p:nvSpPr>
        <p:spPr>
          <a:xfrm>
            <a:off x="5166360" y="292608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Do I need to know</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what a token is?</a:t>
            </a:r>
            <a:endParaRPr lang="en-US" sz="22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3429000" y="902970"/>
            <a:ext cx="2286000" cy="731520"/>
          </a:xfrm>
          <a:prstGeom prst="roundRect">
            <a:avLst>
              <a:gd name="adj" fmla="val 10000"/>
            </a:avLst>
          </a:prstGeom>
          <a:solidFill>
            <a:srgbClr val="00B4D8"/>
          </a:solidFill>
          <a:ln/>
        </p:spPr>
      </p:sp>
      <p:sp>
        <p:nvSpPr>
          <p:cNvPr id="4" name="Text 2"/>
          <p:cNvSpPr/>
          <p:nvPr/>
        </p:nvSpPr>
        <p:spPr>
          <a:xfrm>
            <a:off x="3429000" y="90297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App</a:t>
            </a:r>
            <a:endParaRPr lang="en-US" sz="2800" dirty="0"/>
          </a:p>
        </p:txBody>
      </p:sp>
      <p:sp>
        <p:nvSpPr>
          <p:cNvPr id="5" name="Shape 3"/>
          <p:cNvSpPr/>
          <p:nvPr/>
        </p:nvSpPr>
        <p:spPr>
          <a:xfrm>
            <a:off x="3429000" y="1771650"/>
            <a:ext cx="2286000" cy="731520"/>
          </a:xfrm>
          <a:prstGeom prst="roundRect">
            <a:avLst>
              <a:gd name="adj" fmla="val 10000"/>
            </a:avLst>
          </a:prstGeom>
          <a:solidFill>
            <a:srgbClr val="0099B8"/>
          </a:solidFill>
          <a:ln/>
        </p:spPr>
      </p:sp>
      <p:sp>
        <p:nvSpPr>
          <p:cNvPr id="6" name="Text 4"/>
          <p:cNvSpPr/>
          <p:nvPr/>
        </p:nvSpPr>
        <p:spPr>
          <a:xfrm>
            <a:off x="3429000" y="177165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Agent</a:t>
            </a:r>
            <a:endParaRPr lang="en-US" sz="2800" dirty="0"/>
          </a:p>
        </p:txBody>
      </p:sp>
      <p:sp>
        <p:nvSpPr>
          <p:cNvPr id="7" name="Shape 5"/>
          <p:cNvSpPr/>
          <p:nvPr/>
        </p:nvSpPr>
        <p:spPr>
          <a:xfrm>
            <a:off x="3429000" y="2640330"/>
            <a:ext cx="2286000" cy="731520"/>
          </a:xfrm>
          <a:prstGeom prst="roundRect">
            <a:avLst>
              <a:gd name="adj" fmla="val 10000"/>
            </a:avLst>
          </a:prstGeom>
          <a:solidFill>
            <a:srgbClr val="007A93"/>
          </a:solidFill>
          <a:ln/>
        </p:spPr>
      </p:sp>
      <p:sp>
        <p:nvSpPr>
          <p:cNvPr id="8" name="Text 6"/>
          <p:cNvSpPr/>
          <p:nvPr/>
        </p:nvSpPr>
        <p:spPr>
          <a:xfrm>
            <a:off x="3429000" y="264033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API</a:t>
            </a:r>
            <a:endParaRPr lang="en-US" sz="2800" dirty="0"/>
          </a:p>
        </p:txBody>
      </p:sp>
      <p:sp>
        <p:nvSpPr>
          <p:cNvPr id="9" name="Shape 7"/>
          <p:cNvSpPr/>
          <p:nvPr/>
        </p:nvSpPr>
        <p:spPr>
          <a:xfrm>
            <a:off x="3429000" y="3509010"/>
            <a:ext cx="2286000" cy="731520"/>
          </a:xfrm>
          <a:prstGeom prst="roundRect">
            <a:avLst>
              <a:gd name="adj" fmla="val 10000"/>
            </a:avLst>
          </a:prstGeom>
          <a:solidFill>
            <a:srgbClr val="005C6E"/>
          </a:solidFill>
          <a:ln/>
        </p:spPr>
      </p:sp>
      <p:sp>
        <p:nvSpPr>
          <p:cNvPr id="10" name="Text 8"/>
          <p:cNvSpPr/>
          <p:nvPr/>
        </p:nvSpPr>
        <p:spPr>
          <a:xfrm>
            <a:off x="3429000" y="350901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LLM</a:t>
            </a:r>
            <a:endParaRPr lang="en-US" sz="28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You use apps.</a:t>
            </a:r>
            <a:endParaRPr lang="en-US" sz="2800" dirty="0"/>
          </a:p>
          <a:p>
            <a:pPr algn="ctr" indent="0" marL="0">
              <a:buNone/>
            </a:pPr>
            <a:r>
              <a:rPr lang="en-US" sz="2800" b="1" dirty="0">
                <a:solidFill>
                  <a:srgbClr val="FFFFFF"/>
                </a:solidFill>
                <a:latin typeface="Calibri" pitchFamily="34" charset="0"/>
                <a:ea typeface="Calibri" pitchFamily="34" charset="-122"/>
                <a:cs typeface="Calibri" pitchFamily="34" charset="-120"/>
              </a:rPr>
              <a:t>Apps use agents.</a:t>
            </a:r>
            <a:endParaRPr lang="en-US" sz="2800" dirty="0"/>
          </a:p>
          <a:p>
            <a:pPr algn="ctr" indent="0" marL="0">
              <a:buNone/>
            </a:pPr>
            <a:r>
              <a:rPr lang="en-US" sz="2800" b="1" dirty="0">
                <a:solidFill>
                  <a:srgbClr val="FFFFFF"/>
                </a:solidFill>
                <a:latin typeface="Calibri" pitchFamily="34" charset="0"/>
                <a:ea typeface="Calibri" pitchFamily="34" charset="-122"/>
                <a:cs typeface="Calibri" pitchFamily="34" charset="-120"/>
              </a:rPr>
              <a:t>Agents call APIs.</a:t>
            </a:r>
            <a:endParaRPr lang="en-US" sz="2800" dirty="0"/>
          </a:p>
          <a:p>
            <a:pPr algn="ctr" indent="0" marL="0">
              <a:buNone/>
            </a:pPr>
            <a:r>
              <a:rPr lang="en-US" sz="2800" b="1" dirty="0">
                <a:solidFill>
                  <a:srgbClr val="FFFFFF"/>
                </a:solidFill>
                <a:latin typeface="Calibri" pitchFamily="34" charset="0"/>
                <a:ea typeface="Calibri" pitchFamily="34" charset="-122"/>
                <a:cs typeface="Calibri" pitchFamily="34" charset="-120"/>
              </a:rPr>
              <a:t>APIs talk to LLMs.</a:t>
            </a:r>
            <a:endParaRPr lang="en-US" sz="28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457200"/>
            <a:ext cx="8229600" cy="7315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Who Makes What</a:t>
            </a:r>
            <a:endParaRPr lang="en-US" sz="4400" dirty="0"/>
          </a:p>
        </p:txBody>
      </p:sp>
      <p:graphicFrame>
        <p:nvGraphicFramePr>
          <p:cNvPr id="17" name="Table 0"/>
          <p:cNvGraphicFramePr>
            <a:graphicFrameLocks noGrp="1"/>
          </p:cNvGraphicFramePr>
          <p:nvPr>
            <p:extLst>
              <p:ext uri="{D42A27DB-BD31-4B8C-83A1-F6EECF244321}">
                <p14:modId xmlns:p14="http://schemas.microsoft.com/office/powerpoint/2010/main" val="1579011935"/>
              </p:ext>
            </p:extLst>
          </p:nvPr>
        </p:nvGraphicFramePr>
        <p:xfrm>
          <a:off x="914400" y="1371600"/>
          <a:ext cx="7315200" cy="914400"/>
        </p:xfrm>
        <a:graphic>
          <a:graphicData uri="http://schemas.openxmlformats.org/drawingml/2006/table">
            <a:tbl>
              <a:tblPr/>
              <a:tblGrid>
                <a:gridCol w="2377440"/>
                <a:gridCol w="2377440"/>
                <a:gridCol w="2560320"/>
              </a:tblGrid>
              <a:tr h="548640">
                <a:tc>
                  <a:txBody>
                    <a:bodyPr/>
                    <a:lstStyle/>
                    <a:p>
                      <a:pPr indent="0" marL="0">
                        <a:buNone/>
                      </a:pPr>
                      <a:r>
                        <a:rPr lang="en-US" sz="2000" b="1" dirty="0">
                          <a:solidFill>
                            <a:srgbClr val="FFFFFF"/>
                          </a:solidFill>
                          <a:latin typeface="Calibri" pitchFamily="34" charset="0"/>
                          <a:ea typeface="Calibri" pitchFamily="34" charset="-122"/>
                          <a:cs typeface="Calibri" pitchFamily="34" charset="-120"/>
                        </a:rPr>
                        <a:t>Company</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solidFill>
                      <a:srgbClr val="00B4D8"/>
                    </a:solidFill>
                  </a:tcPr>
                </a:tc>
                <a:tc>
                  <a:txBody>
                    <a:bodyPr/>
                    <a:lstStyle/>
                    <a:p>
                      <a:pPr indent="0" marL="0">
                        <a:buNone/>
                      </a:pPr>
                      <a:r>
                        <a:rPr lang="en-US" sz="2000" b="1" dirty="0">
                          <a:solidFill>
                            <a:srgbClr val="FFFFFF"/>
                          </a:solidFill>
                          <a:latin typeface="Calibri" pitchFamily="34" charset="0"/>
                          <a:ea typeface="Calibri" pitchFamily="34" charset="-122"/>
                          <a:cs typeface="Calibri" pitchFamily="34" charset="-120"/>
                        </a:rPr>
                        <a:t>LLM</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solidFill>
                      <a:srgbClr val="00B4D8"/>
                    </a:solidFill>
                  </a:tcPr>
                </a:tc>
                <a:tc>
                  <a:txBody>
                    <a:bodyPr/>
                    <a:lstStyle/>
                    <a:p>
                      <a:pPr indent="0" marL="0">
                        <a:buNone/>
                      </a:pPr>
                      <a:r>
                        <a:rPr lang="en-US" sz="2000" b="1" dirty="0">
                          <a:solidFill>
                            <a:srgbClr val="FFFFFF"/>
                          </a:solidFill>
                          <a:latin typeface="Calibri" pitchFamily="34" charset="0"/>
                          <a:ea typeface="Calibri" pitchFamily="34" charset="-122"/>
                          <a:cs typeface="Calibri" pitchFamily="34" charset="-120"/>
                        </a:rPr>
                        <a:t>App</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solidFill>
                      <a:srgbClr val="00B4D8"/>
                    </a:solidFill>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OpenAI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GPT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ChatGPT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Anthropic</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Claude</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Claude.ai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Google</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Gemini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Gemini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Microsoft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(OpenAI's)</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Copilot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real action is in</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agents and apps.</a:t>
            </a:r>
            <a:endParaRPr lang="en-US" sz="44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41%</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of GitHub code is now AI-generated</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Second Talent</a:t>
            </a:r>
            <a:endParaRPr lang="en-US" sz="11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8000" b="1" dirty="0">
                <a:solidFill>
                  <a:srgbClr val="E63946"/>
                </a:solidFill>
                <a:latin typeface="Georgia" pitchFamily="34" charset="0"/>
                <a:ea typeface="Georgia" pitchFamily="34" charset="-122"/>
                <a:cs typeface="Georgia" pitchFamily="34" charset="-120"/>
              </a:rPr>
              <a:t>19%</a:t>
            </a:r>
            <a:endParaRPr lang="en-US" sz="8000" dirty="0"/>
          </a:p>
          <a:p>
            <a:pPr algn="ctr" indent="0" marL="0">
              <a:buNone/>
            </a:pPr>
            <a:r>
              <a:rPr lang="en-US" sz="8000" b="1" dirty="0">
                <a:solidFill>
                  <a:srgbClr val="E63946"/>
                </a:solidFill>
                <a:latin typeface="Georgia" pitchFamily="34" charset="0"/>
                <a:ea typeface="Georgia" pitchFamily="34" charset="-122"/>
                <a:cs typeface="Georgia" pitchFamily="34" charset="-120"/>
              </a:rPr>
              <a:t>longer</a:t>
            </a:r>
            <a:endParaRPr lang="en-US" sz="8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when developers rely on AI</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without understanding it</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Addy Osmani</a:t>
            </a:r>
            <a:endParaRPr lang="en-US" sz="11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2800" b="1" dirty="0">
                <a:solidFill>
                  <a:srgbClr val="E0E4E8"/>
                </a:solidFill>
                <a:latin typeface="Calibri" pitchFamily="34" charset="0"/>
                <a:ea typeface="Calibri" pitchFamily="34" charset="-122"/>
                <a:cs typeface="Calibri" pitchFamily="34" charset="-120"/>
              </a:rPr>
              <a:t>Last month, someone spent 45 minutes</a:t>
            </a:r>
            <a:endParaRPr lang="en-US" sz="2800" dirty="0"/>
          </a:p>
          <a:p>
            <a:pPr algn="ctr" indent="0" marL="0">
              <a:buNone/>
            </a:pPr>
            <a:r>
              <a:rPr lang="en-US" sz="2800" b="1" dirty="0">
                <a:solidFill>
                  <a:srgbClr val="E0E4E8"/>
                </a:solidFill>
                <a:latin typeface="Calibri" pitchFamily="34" charset="0"/>
                <a:ea typeface="Calibri" pitchFamily="34" charset="-122"/>
                <a:cs typeface="Calibri" pitchFamily="34" charset="-120"/>
              </a:rPr>
              <a:t>on a one-page summary using ChatGPT.</a:t>
            </a:r>
            <a:endParaRPr lang="en-US" sz="2800" dirty="0"/>
          </a:p>
          <a:p>
            <a:pPr algn="ctr" indent="0" marL="0">
              <a:buNone/>
            </a:pPr>
            <a:r>
              <a:rPr lang="en-US" sz="2800" b="1" dirty="0">
                <a:solidFill>
                  <a:srgbClr val="E0E4E8"/>
                </a:solidFill>
                <a:latin typeface="Calibri" pitchFamily="34" charset="0"/>
                <a:ea typeface="Calibri" pitchFamily="34" charset="-122"/>
                <a:cs typeface="Calibri" pitchFamily="34" charset="-120"/>
              </a:rPr>
              <a:t>The right approach took 2 minutes.</a:t>
            </a:r>
            <a:endParaRPr lang="en-US" sz="2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gap between using AI</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and using AI well</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is massive.</a:t>
            </a:r>
            <a:endParaRPr lang="en-US" sz="44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10×</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Microsoft 365 Copilot daily users,</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year over year</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Microsoft Q2 2026 earnings</a:t>
            </a:r>
            <a:endParaRPr lang="en-US" sz="11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You've got the basics.</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Now let's give you the skills.</a:t>
            </a:r>
            <a:endParaRPr lang="en-US" sz="28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1463040"/>
            <a:ext cx="8229600" cy="1097280"/>
          </a:xfrm>
          <a:prstGeom prst="rect">
            <a:avLst/>
          </a:prstGeom>
          <a:noFill/>
          <a:ln/>
        </p:spPr>
        <p:txBody>
          <a:bodyPr wrap="square" lIns="0" tIns="0" rIns="0" bIns="0" rtlCol="0" anchor="ctr"/>
          <a:lstStyle/>
          <a:p>
            <a:pPr algn="ctr" indent="0" marL="0">
              <a:buNone/>
            </a:pPr>
            <a:r>
              <a:rPr lang="en-US" sz="5400" b="1" dirty="0">
                <a:solidFill>
                  <a:srgbClr val="FFFFFF"/>
                </a:solidFill>
                <a:latin typeface="Georgia" pitchFamily="34" charset="0"/>
                <a:ea typeface="Georgia" pitchFamily="34" charset="-122"/>
                <a:cs typeface="Georgia" pitchFamily="34" charset="-120"/>
              </a:rPr>
              <a:t>Prompt Engineering</a:t>
            </a:r>
            <a:endParaRPr lang="en-US" sz="5400" dirty="0"/>
          </a:p>
        </p:txBody>
      </p:sp>
      <p:sp>
        <p:nvSpPr>
          <p:cNvPr id="4" name="Text 2"/>
          <p:cNvSpPr/>
          <p:nvPr/>
        </p:nvSpPr>
        <p:spPr>
          <a:xfrm>
            <a:off x="914400" y="2651760"/>
            <a:ext cx="7315200" cy="548640"/>
          </a:xfrm>
          <a:prstGeom prst="rect">
            <a:avLst/>
          </a:prstGeom>
          <a:noFill/>
          <a:ln/>
        </p:spPr>
        <p:txBody>
          <a:bodyPr wrap="square" lIns="0" tIns="0" rIns="0" bIns="0" rtlCol="0" anchor="ctr"/>
          <a:lstStyle/>
          <a:p>
            <a:pPr algn="ctr" indent="0" marL="0">
              <a:buNone/>
            </a:pPr>
            <a:r>
              <a:rPr lang="en-US" sz="2800" i="1" dirty="0">
                <a:solidFill>
                  <a:srgbClr val="00B4D8"/>
                </a:solidFill>
                <a:latin typeface="Calibri" pitchFamily="34" charset="0"/>
                <a:ea typeface="Calibri" pitchFamily="34" charset="-122"/>
                <a:cs typeface="Calibri" pitchFamily="34" charset="-120"/>
              </a:rPr>
              <a:t>How to Stop Getting Useless Answers</a:t>
            </a:r>
            <a:endParaRPr lang="en-US" sz="28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1371600" y="914400"/>
            <a:ext cx="6400800" cy="1645920"/>
          </a:xfrm>
          <a:prstGeom prst="roundRect">
            <a:avLst>
              <a:gd name="adj" fmla="val 8333"/>
            </a:avLst>
          </a:prstGeom>
          <a:solidFill>
            <a:srgbClr val="00B4D8">
              <a:alpha val="15000"/>
            </a:srgbClr>
          </a:solidFill>
          <a:ln w="19050">
            <a:solidFill>
              <a:srgbClr val="00B4D8"/>
            </a:solidFill>
            <a:prstDash val="solid"/>
          </a:ln>
        </p:spPr>
      </p:sp>
      <p:sp>
        <p:nvSpPr>
          <p:cNvPr id="4" name="Text 2"/>
          <p:cNvSpPr/>
          <p:nvPr/>
        </p:nvSpPr>
        <p:spPr>
          <a:xfrm>
            <a:off x="1645920" y="1005840"/>
            <a:ext cx="5852160" cy="1463040"/>
          </a:xfrm>
          <a:prstGeom prst="rect">
            <a:avLst/>
          </a:prstGeom>
          <a:noFill/>
          <a:ln/>
        </p:spPr>
        <p:txBody>
          <a:bodyPr wrap="square" lIns="0" tIns="0" rIns="0" bIns="0" rtlCol="0" anchor="ctr"/>
          <a:lstStyle/>
          <a:p>
            <a:pPr algn="ctr" indent="0" marL="0">
              <a:buNone/>
            </a:pPr>
            <a:r>
              <a:rPr lang="en-US" sz="2800" dirty="0">
                <a:solidFill>
                  <a:srgbClr val="FFFFFF"/>
                </a:solidFill>
                <a:latin typeface="Calibri" pitchFamily="34" charset="0"/>
                <a:ea typeface="Calibri" pitchFamily="34" charset="-122"/>
                <a:cs typeface="Calibri" pitchFamily="34" charset="-120"/>
              </a:rPr>
              <a:t>Write me a proposal for improving</a:t>
            </a:r>
            <a:endParaRPr lang="en-US" sz="2800" dirty="0"/>
          </a:p>
          <a:p>
            <a:pPr algn="ctr" indent="0" marL="0">
              <a:buNone/>
            </a:pPr>
            <a:r>
              <a:rPr lang="en-US" sz="2800" dirty="0">
                <a:solidFill>
                  <a:srgbClr val="FFFFFF"/>
                </a:solidFill>
                <a:latin typeface="Calibri" pitchFamily="34" charset="0"/>
                <a:ea typeface="Calibri" pitchFamily="34" charset="-122"/>
                <a:cs typeface="Calibri" pitchFamily="34" charset="-120"/>
              </a:rPr>
              <a:t>our onboarding process.</a:t>
            </a:r>
            <a:endParaRPr lang="en-US" sz="2800" dirty="0"/>
          </a:p>
        </p:txBody>
      </p:sp>
      <p:sp>
        <p:nvSpPr>
          <p:cNvPr id="5" name="Text 3"/>
          <p:cNvSpPr/>
          <p:nvPr/>
        </p:nvSpPr>
        <p:spPr>
          <a:xfrm>
            <a:off x="1371600" y="292608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 Generic, surface-level output</a:t>
            </a:r>
            <a:endParaRPr lang="en-US" sz="28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Assign a Role</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talking to a stranger</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me a proposal for</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improving our onboarding process.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You are a senior HR operations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consultant. Write me a proposal for</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improving our onboarding process.</a:t>
            </a:r>
            <a:endParaRPr lang="en-US" sz="22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Be Specific</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the vague ask</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me a proposal for</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improving our onboarding process.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a proposal for reducing</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onboarding from 4 to 2 weeks,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for the VP of People, under 2 pages.</a:t>
            </a:r>
            <a:endParaRPr lang="en-US" sz="22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One Task at a Time</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the kitchen sink</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the proposal, draft an email,</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create a budget spreadsheet,</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and summarize risks.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Structure the proposal with:</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1. Problem statement</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2. Proposed solution</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3. Expected outcomes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4. Timeline</a:t>
            </a:r>
            <a:endParaRPr lang="en-US" sz="22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Power Keywords</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leading the witness</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Don't you think reducing</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onboarding to 2 weeks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would be great?</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Be radically honest about challenges.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Think step by step.</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Challenge my assumptions.</a:t>
            </a:r>
            <a:endParaRPr lang="en-US" sz="22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Define the Output</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hoping for the best</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(No format guidance)</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 Random format, 5-page essay</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when you needed bullets.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One-page executive brief with</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bullet points. Data-driven language.</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Reader has 2 minutes.</a:t>
            </a:r>
            <a:endParaRPr lang="en-US" sz="2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7200" b="1" dirty="0">
                <a:solidFill>
                  <a:srgbClr val="FFFFFF"/>
                </a:solidFill>
                <a:latin typeface="Georgia" pitchFamily="34" charset="0"/>
                <a:ea typeface="Georgia" pitchFamily="34" charset="-122"/>
                <a:cs typeface="Georgia" pitchFamily="34" charset="-120"/>
              </a:rPr>
              <a:t>This deck is about</a:t>
            </a:r>
            <a:endParaRPr lang="en-US" sz="7200" dirty="0"/>
          </a:p>
          <a:p>
            <a:pPr algn="ctr" indent="0" marL="0">
              <a:buNone/>
            </a:pPr>
            <a:r>
              <a:rPr lang="en-US" sz="7200" b="1" dirty="0">
                <a:solidFill>
                  <a:srgbClr val="FFFFFF"/>
                </a:solidFill>
                <a:latin typeface="Georgia" pitchFamily="34" charset="0"/>
                <a:ea typeface="Georgia" pitchFamily="34" charset="-122"/>
                <a:cs typeface="Georgia" pitchFamily="34" charset="-120"/>
              </a:rPr>
              <a:t>the trick.</a:t>
            </a:r>
            <a:endParaRPr lang="en-US" sz="72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731520"/>
            <a:ext cx="3840480" cy="548640"/>
          </a:xfrm>
          <a:prstGeom prst="rect">
            <a:avLst/>
          </a:prstGeom>
          <a:noFill/>
          <a:ln/>
        </p:spPr>
        <p:txBody>
          <a:bodyPr wrap="square" lIns="0" tIns="0" rIns="0" bIns="0" rtlCol="0" anchor="ctr"/>
          <a:lstStyle/>
          <a:p>
            <a:pPr algn="ctr" indent="0" marL="0">
              <a:buNone/>
            </a:pPr>
            <a:r>
              <a:rPr lang="en-US" sz="2800" b="1" dirty="0">
                <a:solidFill>
                  <a:srgbClr val="94A3B8"/>
                </a:solidFill>
                <a:latin typeface="Georgia" pitchFamily="34" charset="0"/>
                <a:ea typeface="Georgia" pitchFamily="34" charset="-122"/>
                <a:cs typeface="Georgia" pitchFamily="34" charset="-120"/>
              </a:rPr>
              <a:t>Before</a:t>
            </a:r>
            <a:endParaRPr lang="en-US" sz="2800" dirty="0"/>
          </a:p>
        </p:txBody>
      </p:sp>
      <p:sp>
        <p:nvSpPr>
          <p:cNvPr id="4" name="Text 2"/>
          <p:cNvSpPr/>
          <p:nvPr/>
        </p:nvSpPr>
        <p:spPr>
          <a:xfrm>
            <a:off x="457200" y="1463040"/>
            <a:ext cx="3840480" cy="2286000"/>
          </a:xfrm>
          <a:prstGeom prst="rect">
            <a:avLst/>
          </a:prstGeom>
          <a:noFill/>
          <a:ln/>
        </p:spPr>
        <p:txBody>
          <a:bodyPr wrap="square" lIns="0" tIns="0" rIns="0" bIns="0" rtlCol="0" anchor="t"/>
          <a:lstStyle/>
          <a:p>
            <a:pPr algn="ctr" indent="0" marL="0">
              <a:buNone/>
            </a:pPr>
            <a:r>
              <a:rPr lang="en-US" sz="2800" i="1" dirty="0">
                <a:solidFill>
                  <a:srgbClr val="94A3B8"/>
                </a:solidFill>
                <a:latin typeface="Calibri" pitchFamily="34" charset="0"/>
                <a:ea typeface="Calibri" pitchFamily="34" charset="-122"/>
                <a:cs typeface="Calibri" pitchFamily="34" charset="-120"/>
              </a:rPr>
              <a:t>"Write me a proposal for</a:t>
            </a:r>
            <a:endParaRPr lang="en-US" sz="2800" dirty="0"/>
          </a:p>
          <a:p>
            <a:pPr algn="ctr" indent="0" marL="0">
              <a:buNone/>
            </a:pPr>
            <a:r>
              <a:rPr lang="en-US" sz="2800" i="1" dirty="0">
                <a:solidFill>
                  <a:srgbClr val="94A3B8"/>
                </a:solidFill>
                <a:latin typeface="Calibri" pitchFamily="34" charset="0"/>
                <a:ea typeface="Calibri" pitchFamily="34" charset="-122"/>
                <a:cs typeface="Calibri" pitchFamily="34" charset="-120"/>
              </a:rPr>
              <a:t>improving our onboarding</a:t>
            </a:r>
            <a:endParaRPr lang="en-US" sz="2800" dirty="0"/>
          </a:p>
          <a:p>
            <a:pPr algn="ctr" indent="0" marL="0">
              <a:buNone/>
            </a:pPr>
            <a:r>
              <a:rPr lang="en-US" sz="2800" i="1" dirty="0">
                <a:solidFill>
                  <a:srgbClr val="94A3B8"/>
                </a:solidFill>
                <a:latin typeface="Calibri" pitchFamily="34" charset="0"/>
                <a:ea typeface="Calibri" pitchFamily="34" charset="-122"/>
                <a:cs typeface="Calibri" pitchFamily="34" charset="-120"/>
              </a:rPr>
              <a:t>process."</a:t>
            </a:r>
            <a:endParaRPr lang="en-US" sz="2800" dirty="0"/>
          </a:p>
        </p:txBody>
      </p:sp>
      <p:sp>
        <p:nvSpPr>
          <p:cNvPr id="5" name="Shape 3"/>
          <p:cNvSpPr/>
          <p:nvPr/>
        </p:nvSpPr>
        <p:spPr>
          <a:xfrm>
            <a:off x="4572000" y="731520"/>
            <a:ext cx="0" cy="3657600"/>
          </a:xfrm>
          <a:prstGeom prst="line">
            <a:avLst/>
          </a:prstGeom>
          <a:noFill/>
          <a:ln w="25400">
            <a:solidFill>
              <a:srgbClr val="00B4D8"/>
            </a:solidFill>
            <a:prstDash val="solid"/>
          </a:ln>
        </p:spPr>
      </p:sp>
      <p:sp>
        <p:nvSpPr>
          <p:cNvPr id="6" name="Text 4"/>
          <p:cNvSpPr/>
          <p:nvPr/>
        </p:nvSpPr>
        <p:spPr>
          <a:xfrm>
            <a:off x="4846320" y="731520"/>
            <a:ext cx="3840480" cy="548640"/>
          </a:xfrm>
          <a:prstGeom prst="rect">
            <a:avLst/>
          </a:prstGeom>
          <a:noFill/>
          <a:ln/>
        </p:spPr>
        <p:txBody>
          <a:bodyPr wrap="square" lIns="0" tIns="0" rIns="0" bIns="0" rtlCol="0" anchor="ctr"/>
          <a:lstStyle/>
          <a:p>
            <a:pPr algn="ctr" indent="0" marL="0">
              <a:buNone/>
            </a:pPr>
            <a:r>
              <a:rPr lang="en-US" sz="2800" b="1" dirty="0">
                <a:solidFill>
                  <a:srgbClr val="00B4D8"/>
                </a:solidFill>
                <a:latin typeface="Georgia" pitchFamily="34" charset="0"/>
                <a:ea typeface="Georgia" pitchFamily="34" charset="-122"/>
                <a:cs typeface="Georgia" pitchFamily="34" charset="-120"/>
              </a:rPr>
              <a:t>After</a:t>
            </a:r>
            <a:endParaRPr lang="en-US" sz="2800" dirty="0"/>
          </a:p>
        </p:txBody>
      </p:sp>
      <p:sp>
        <p:nvSpPr>
          <p:cNvPr id="7" name="Text 5"/>
          <p:cNvSpPr/>
          <p:nvPr/>
        </p:nvSpPr>
        <p:spPr>
          <a:xfrm>
            <a:off x="4846320" y="1463040"/>
            <a:ext cx="3840480" cy="2286000"/>
          </a:xfrm>
          <a:prstGeom prst="rect">
            <a:avLst/>
          </a:prstGeom>
          <a:noFill/>
          <a:ln/>
        </p:spPr>
        <p:txBody>
          <a:bodyPr wrap="square" lIns="0" tIns="0" rIns="0" bIns="0" rtlCol="0" anchor="t"/>
          <a:lstStyle/>
          <a:p>
            <a:pPr algn="ctr" indent="0" marL="0">
              <a:buNone/>
            </a:pPr>
            <a:r>
              <a:rPr lang="en-US" sz="2800" dirty="0">
                <a:solidFill>
                  <a:srgbClr val="00B4D8"/>
                </a:solidFill>
                <a:latin typeface="Calibri" pitchFamily="34" charset="0"/>
                <a:ea typeface="Calibri" pitchFamily="34" charset="-122"/>
                <a:cs typeface="Calibri" pitchFamily="34" charset="-120"/>
              </a:rPr>
              <a:t>Senior HR consultant</a:t>
            </a:r>
            <a:endParaRPr lang="en-US" sz="2800" dirty="0"/>
          </a:p>
          <a:p>
            <a:pPr algn="ctr" indent="0" marL="0">
              <a:buNone/>
            </a:pPr>
            <a:r>
              <a:rPr lang="en-US" sz="2800" dirty="0">
                <a:solidFill>
                  <a:srgbClr val="00B4D8"/>
                </a:solidFill>
                <a:latin typeface="Calibri" pitchFamily="34" charset="0"/>
                <a:ea typeface="Calibri" pitchFamily="34" charset="-122"/>
                <a:cs typeface="Calibri" pitchFamily="34" charset="-120"/>
              </a:rPr>
              <a:t>4 to 2 weeks, VP of People</a:t>
            </a:r>
            <a:endParaRPr lang="en-US" sz="2800" dirty="0"/>
          </a:p>
          <a:p>
            <a:pPr algn="ctr" indent="0" marL="0">
              <a:buNone/>
            </a:pPr>
            <a:r>
              <a:rPr lang="en-US" sz="2800" dirty="0">
                <a:solidFill>
                  <a:srgbClr val="00B4D8"/>
                </a:solidFill>
                <a:latin typeface="Calibri" pitchFamily="34" charset="0"/>
                <a:ea typeface="Calibri" pitchFamily="34" charset="-122"/>
                <a:cs typeface="Calibri" pitchFamily="34" charset="-120"/>
              </a:rPr>
              <a:t>Step by step, challenge me</a:t>
            </a:r>
            <a:endParaRPr lang="en-US" sz="2800" dirty="0"/>
          </a:p>
          <a:p>
            <a:pPr algn="ctr" indent="0" marL="0">
              <a:buNone/>
            </a:pPr>
            <a:r>
              <a:rPr lang="en-US" sz="2800" dirty="0">
                <a:solidFill>
                  <a:srgbClr val="00B4D8"/>
                </a:solidFill>
                <a:latin typeface="Calibri" pitchFamily="34" charset="0"/>
                <a:ea typeface="Calibri" pitchFamily="34" charset="-122"/>
                <a:cs typeface="Calibri" pitchFamily="34" charset="-120"/>
              </a:rPr>
              <a:t>One-page brief, bullets</a:t>
            </a:r>
            <a:endParaRPr lang="en-US" sz="28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3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task. Same information.</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Just better words.</a:t>
            </a:r>
            <a:endParaRPr lang="en-US" sz="44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Slide 3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00B4D8"/>
                </a:solidFill>
                <a:latin typeface="Georgia" pitchFamily="34" charset="0"/>
                <a:ea typeface="Georgia" pitchFamily="34" charset="-122"/>
                <a:cs typeface="Georgia" pitchFamily="34" charset="-120"/>
              </a:rPr>
              <a:t>But we never changed</a:t>
            </a:r>
            <a:endParaRPr lang="en-US" sz="4400" dirty="0"/>
          </a:p>
          <a:p>
            <a:pPr algn="ctr" indent="0" marL="0">
              <a:buNone/>
            </a:pPr>
            <a:r>
              <a:rPr lang="en-US" sz="4400" b="1" dirty="0">
                <a:solidFill>
                  <a:srgbClr val="00B4D8"/>
                </a:solidFill>
                <a:latin typeface="Georgia" pitchFamily="34" charset="0"/>
                <a:ea typeface="Georgia" pitchFamily="34" charset="-122"/>
                <a:cs typeface="Georgia" pitchFamily="34" charset="-120"/>
              </a:rPr>
              <a:t>what the AI knew.</a:t>
            </a:r>
            <a:endParaRPr lang="en-US" sz="44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name="Slide 3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You've changed the words.</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Now let's change the information.</a:t>
            </a:r>
            <a:endParaRPr lang="en-US" sz="28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name="Slide 3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prompt.</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Different information.</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Dramatically different result.</a:t>
            </a:r>
            <a:endParaRPr lang="en-US" sz="28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name="Slide 3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1371600"/>
            <a:ext cx="3840480" cy="914400"/>
          </a:xfrm>
          <a:prstGeom prst="rect">
            <a:avLst/>
          </a:prstGeom>
          <a:noFill/>
          <a:ln/>
        </p:spPr>
        <p:txBody>
          <a:bodyPr wrap="square" lIns="0" tIns="0" rIns="0" bIns="0" rtlCol="0" anchor="ctr"/>
          <a:lstStyle/>
          <a:p>
            <a:pPr algn="ctr" indent="0" marL="0">
              <a:buNone/>
            </a:pPr>
            <a:r>
              <a:rPr lang="en-US" sz="3200" b="1" dirty="0">
                <a:solidFill>
                  <a:srgbClr val="94A3B8"/>
                </a:solidFill>
                <a:latin typeface="Georgia" pitchFamily="34" charset="0"/>
                <a:ea typeface="Georgia" pitchFamily="34" charset="-122"/>
                <a:cs typeface="Georgia" pitchFamily="34" charset="-120"/>
              </a:rPr>
              <a:t>Plausible but generic</a:t>
            </a:r>
            <a:endParaRPr lang="en-US" sz="3200" dirty="0"/>
          </a:p>
        </p:txBody>
      </p:sp>
      <p:sp>
        <p:nvSpPr>
          <p:cNvPr id="3" name="Text 1"/>
          <p:cNvSpPr/>
          <p:nvPr/>
        </p:nvSpPr>
        <p:spPr>
          <a:xfrm>
            <a:off x="457200" y="2743200"/>
            <a:ext cx="3840480" cy="73152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Could be for any company.</a:t>
            </a:r>
            <a:endParaRPr lang="en-US" sz="2400" dirty="0"/>
          </a:p>
        </p:txBody>
      </p:sp>
      <p:sp>
        <p:nvSpPr>
          <p:cNvPr id="4" name="Shape 2"/>
          <p:cNvSpPr/>
          <p:nvPr/>
        </p:nvSpPr>
        <p:spPr>
          <a:xfrm>
            <a:off x="4572000" y="914400"/>
            <a:ext cx="0" cy="3291840"/>
          </a:xfrm>
          <a:prstGeom prst="line">
            <a:avLst/>
          </a:prstGeom>
          <a:noFill/>
          <a:ln w="25400">
            <a:solidFill>
              <a:srgbClr val="00B4D8"/>
            </a:solidFill>
            <a:prstDash val="solid"/>
          </a:ln>
        </p:spPr>
      </p:sp>
      <p:sp>
        <p:nvSpPr>
          <p:cNvPr id="5" name="Text 3"/>
          <p:cNvSpPr/>
          <p:nvPr/>
        </p:nvSpPr>
        <p:spPr>
          <a:xfrm>
            <a:off x="4846320" y="1371600"/>
            <a:ext cx="3840480" cy="914400"/>
          </a:xfrm>
          <a:prstGeom prst="rect">
            <a:avLst/>
          </a:prstGeom>
          <a:noFill/>
          <a:ln/>
        </p:spPr>
        <p:txBody>
          <a:bodyPr wrap="square" lIns="0" tIns="0" rIns="0" bIns="0" rtlCol="0" anchor="ctr"/>
          <a:lstStyle/>
          <a:p>
            <a:pPr algn="ctr" indent="0" marL="0">
              <a:buNone/>
            </a:pPr>
            <a:r>
              <a:rPr lang="en-US" sz="3200" b="1" dirty="0">
                <a:solidFill>
                  <a:srgbClr val="00B4D8"/>
                </a:solidFill>
                <a:latin typeface="Georgia" pitchFamily="34" charset="0"/>
                <a:ea typeface="Georgia" pitchFamily="34" charset="-122"/>
                <a:cs typeface="Georgia" pitchFamily="34" charset="-120"/>
              </a:rPr>
              <a:t>Sounds like someone</a:t>
            </a:r>
            <a:endParaRPr lang="en-US" sz="3200" dirty="0"/>
          </a:p>
          <a:p>
            <a:pPr algn="ctr" indent="0" marL="0">
              <a:buNone/>
            </a:pPr>
            <a:r>
              <a:rPr lang="en-US" sz="3200" b="1" dirty="0">
                <a:solidFill>
                  <a:srgbClr val="00B4D8"/>
                </a:solidFill>
                <a:latin typeface="Georgia" pitchFamily="34" charset="0"/>
                <a:ea typeface="Georgia" pitchFamily="34" charset="-122"/>
                <a:cs typeface="Georgia" pitchFamily="34" charset="-120"/>
              </a:rPr>
              <a:t>who works here</a:t>
            </a:r>
            <a:endParaRPr lang="en-US" sz="3200" dirty="0"/>
          </a:p>
        </p:txBody>
      </p:sp>
      <p:sp>
        <p:nvSpPr>
          <p:cNvPr id="6" name="Text 4"/>
          <p:cNvSpPr/>
          <p:nvPr/>
        </p:nvSpPr>
        <p:spPr>
          <a:xfrm>
            <a:off x="4846320" y="2743200"/>
            <a:ext cx="3840480" cy="731520"/>
          </a:xfrm>
          <a:prstGeom prst="rect">
            <a:avLst/>
          </a:prstGeom>
          <a:noFill/>
          <a:ln/>
        </p:spPr>
        <p:txBody>
          <a:bodyPr wrap="square" lIns="0" tIns="0" rIns="0" bIns="0" rtlCol="0" anchor="t"/>
          <a:lstStyle/>
          <a:p>
            <a:pPr algn="ctr" indent="0" marL="0">
              <a:buNone/>
            </a:pPr>
            <a:r>
              <a:rPr lang="en-US" sz="2400" dirty="0">
                <a:solidFill>
                  <a:srgbClr val="00B4D8"/>
                </a:solidFill>
                <a:latin typeface="Calibri" pitchFamily="34" charset="0"/>
                <a:ea typeface="Calibri" pitchFamily="34" charset="-122"/>
                <a:cs typeface="Calibri" pitchFamily="34" charset="-120"/>
              </a:rPr>
              <a:t>Same prompt + your context.</a:t>
            </a:r>
            <a:endParaRPr lang="en-US" sz="24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name="Slide 3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pic>
        <p:nvPicPr>
          <p:cNvPr id="3" name="Image 0" descr="/Users/michaelengland/Developer/michaelengland/ai-best-practices/decks/ai-best-practices/assets/Gemini_Generated_Image_21aveo21aveo21av.png">    </p:cNvPr>
          <p:cNvPicPr>
            <a:picLocks noChangeAspect="1"/>
          </p:cNvPicPr>
          <p:nvPr/>
        </p:nvPicPr>
        <p:blipFill>
          <a:blip r:embed="rId1"/>
          <a:stretch>
            <a:fillRect/>
          </a:stretch>
        </p:blipFill>
        <p:spPr>
          <a:xfrm>
            <a:off x="274320" y="457200"/>
            <a:ext cx="3840480" cy="3840480"/>
          </a:xfrm>
          <a:prstGeom prst="rect">
            <a:avLst/>
          </a:prstGeom>
        </p:spPr>
      </p:pic>
      <p:sp>
        <p:nvSpPr>
          <p:cNvPr id="4" name="Text 1"/>
          <p:cNvSpPr/>
          <p:nvPr/>
        </p:nvSpPr>
        <p:spPr>
          <a:xfrm>
            <a:off x="4572000" y="1371600"/>
            <a:ext cx="4114800" cy="2286000"/>
          </a:xfrm>
          <a:prstGeom prst="rect">
            <a:avLst/>
          </a:prstGeom>
          <a:noFill/>
          <a:ln/>
        </p:spPr>
        <p:txBody>
          <a:bodyPr wrap="square" lIns="0" tIns="0" rIns="0" bIns="0" rtlCol="0" anchor="ctr"/>
          <a:lstStyle/>
          <a:p>
            <a:pPr algn="l" indent="0" marL="0">
              <a:buNone/>
            </a:pPr>
            <a:r>
              <a:rPr lang="en-US" sz="4400" b="1" dirty="0">
                <a:solidFill>
                  <a:srgbClr val="FFFFFF"/>
                </a:solidFill>
                <a:latin typeface="Georgia" pitchFamily="34" charset="0"/>
                <a:ea typeface="Georgia" pitchFamily="34" charset="-122"/>
                <a:cs typeface="Georgia" pitchFamily="34" charset="-120"/>
              </a:rPr>
              <a:t>Meet your</a:t>
            </a:r>
            <a:endParaRPr lang="en-US" sz="4400" dirty="0"/>
          </a:p>
          <a:p>
            <a:pPr algn="l" indent="0" marL="0">
              <a:buNone/>
            </a:pPr>
            <a:r>
              <a:rPr lang="en-US" sz="4400" b="1" dirty="0">
                <a:solidFill>
                  <a:srgbClr val="FFFFFF"/>
                </a:solidFill>
                <a:latin typeface="Georgia" pitchFamily="34" charset="0"/>
                <a:ea typeface="Georgia" pitchFamily="34" charset="-122"/>
                <a:cs typeface="Georgia" pitchFamily="34" charset="-120"/>
              </a:rPr>
              <a:t>AI colleague.</a:t>
            </a:r>
            <a:endParaRPr lang="en-US" sz="4400"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name="Slide 3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6000" b="1" dirty="0">
                <a:solidFill>
                  <a:srgbClr val="FFFFFF"/>
                </a:solidFill>
                <a:latin typeface="Georgia" pitchFamily="34" charset="0"/>
                <a:ea typeface="Georgia" pitchFamily="34" charset="-122"/>
                <a:cs typeface="Georgia" pitchFamily="34" charset="-120"/>
              </a:rPr>
              <a:t>Brilliant. Helpful.</a:t>
            </a:r>
            <a:endParaRPr lang="en-US" sz="6000" dirty="0"/>
          </a:p>
          <a:p>
            <a:pPr algn="ctr" indent="0" marL="0">
              <a:buNone/>
            </a:pPr>
            <a:r>
              <a:rPr lang="en-US" sz="6000" b="1" dirty="0">
                <a:solidFill>
                  <a:srgbClr val="FFFFFF"/>
                </a:solidFill>
                <a:latin typeface="Georgia" pitchFamily="34" charset="0"/>
                <a:ea typeface="Georgia" pitchFamily="34" charset="-122"/>
                <a:cs typeface="Georgia" pitchFamily="34" charset="-120"/>
              </a:rPr>
              <a:t>Remembers nothing.</a:t>
            </a:r>
            <a:endParaRPr lang="en-US" sz="6000"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name="Slide 3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Too much.</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Contradictory.</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Too broad.</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Three ways to confuse your AI.</a:t>
            </a:r>
            <a:endParaRPr lang="en-US" sz="2800"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name="Slide 3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Let AI tell you</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what it needs.</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"Before you start, ask me clarifying questions."</a:t>
            </a:r>
            <a:endParaRPr lang="en-US" sz="2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457200" y="2011680"/>
            <a:ext cx="1920240" cy="731520"/>
          </a:xfrm>
          <a:prstGeom prst="roundRect">
            <a:avLst>
              <a:gd name="adj" fmla="val 12500"/>
            </a:avLst>
          </a:prstGeom>
          <a:solidFill>
            <a:srgbClr val="00B4D8">
              <a:alpha val="15000"/>
            </a:srgbClr>
          </a:solidFill>
          <a:ln w="19050">
            <a:solidFill>
              <a:srgbClr val="00B4D8"/>
            </a:solidFill>
            <a:prstDash val="solid"/>
          </a:ln>
        </p:spPr>
      </p:sp>
      <p:sp>
        <p:nvSpPr>
          <p:cNvPr id="4" name="Text 2"/>
          <p:cNvSpPr/>
          <p:nvPr/>
        </p:nvSpPr>
        <p:spPr>
          <a:xfrm>
            <a:off x="457200" y="2011680"/>
            <a:ext cx="1920240" cy="731520"/>
          </a:xfrm>
          <a:prstGeom prst="rect">
            <a:avLst/>
          </a:prstGeom>
          <a:noFill/>
          <a:ln/>
        </p:spPr>
        <p:txBody>
          <a:bodyPr wrap="square" lIns="0" tIns="0" rIns="0" bIns="0" rtlCol="0" anchor="ctr"/>
          <a:lstStyle/>
          <a:p>
            <a:pPr algn="ctr" indent="0" marL="0">
              <a:buNone/>
            </a:pPr>
            <a:r>
              <a:rPr lang="en-US" sz="2200" b="1" dirty="0">
                <a:solidFill>
                  <a:srgbClr val="FFFFFF"/>
                </a:solidFill>
                <a:latin typeface="Georgia" pitchFamily="34" charset="0"/>
                <a:ea typeface="Georgia" pitchFamily="34" charset="-122"/>
                <a:cs typeface="Georgia" pitchFamily="34" charset="-120"/>
              </a:rPr>
              <a:t>AI Skeptic</a:t>
            </a:r>
            <a:endParaRPr lang="en-US" sz="2200" dirty="0"/>
          </a:p>
        </p:txBody>
      </p:sp>
      <p:sp>
        <p:nvSpPr>
          <p:cNvPr id="5" name="Text 3"/>
          <p:cNvSpPr/>
          <p:nvPr/>
        </p:nvSpPr>
        <p:spPr>
          <a:xfrm>
            <a:off x="2377440" y="2011680"/>
            <a:ext cx="182880" cy="731520"/>
          </a:xfrm>
          <a:prstGeom prst="rect">
            <a:avLst/>
          </a:prstGeom>
          <a:noFill/>
          <a:ln/>
        </p:spPr>
        <p:txBody>
          <a:bodyPr wrap="square" lIns="0" tIns="0" rIns="0" bIns="0" rtlCol="0" anchor="ctr"/>
          <a:lstStyle/>
          <a:p>
            <a:pPr algn="ctr" indent="0" marL="0">
              <a:buNone/>
            </a:pPr>
            <a:r>
              <a:rPr lang="en-US" sz="2200" dirty="0">
                <a:solidFill>
                  <a:srgbClr val="00B4D8"/>
                </a:solidFill>
                <a:latin typeface="Calibri" pitchFamily="34" charset="0"/>
                <a:ea typeface="Calibri" pitchFamily="34" charset="-122"/>
                <a:cs typeface="Calibri" pitchFamily="34" charset="-120"/>
              </a:rPr>
              <a:t>→</a:t>
            </a:r>
            <a:endParaRPr lang="en-US" sz="2200" dirty="0"/>
          </a:p>
        </p:txBody>
      </p:sp>
      <p:sp>
        <p:nvSpPr>
          <p:cNvPr id="6" name="Shape 4"/>
          <p:cNvSpPr/>
          <p:nvPr/>
        </p:nvSpPr>
        <p:spPr>
          <a:xfrm>
            <a:off x="2560320" y="2011680"/>
            <a:ext cx="1920240" cy="731520"/>
          </a:xfrm>
          <a:prstGeom prst="roundRect">
            <a:avLst>
              <a:gd name="adj" fmla="val 12500"/>
            </a:avLst>
          </a:prstGeom>
          <a:solidFill>
            <a:srgbClr val="00B4D8">
              <a:alpha val="15000"/>
            </a:srgbClr>
          </a:solidFill>
          <a:ln w="19050">
            <a:solidFill>
              <a:srgbClr val="00B4D8"/>
            </a:solidFill>
            <a:prstDash val="solid"/>
          </a:ln>
        </p:spPr>
      </p:sp>
      <p:sp>
        <p:nvSpPr>
          <p:cNvPr id="7" name="Text 5"/>
          <p:cNvSpPr/>
          <p:nvPr/>
        </p:nvSpPr>
        <p:spPr>
          <a:xfrm>
            <a:off x="2560320" y="2011680"/>
            <a:ext cx="1920240" cy="731520"/>
          </a:xfrm>
          <a:prstGeom prst="rect">
            <a:avLst/>
          </a:prstGeom>
          <a:noFill/>
          <a:ln/>
        </p:spPr>
        <p:txBody>
          <a:bodyPr wrap="square" lIns="0" tIns="0" rIns="0" bIns="0" rtlCol="0" anchor="ctr"/>
          <a:lstStyle/>
          <a:p>
            <a:pPr algn="ctr" indent="0" marL="0">
              <a:buNone/>
            </a:pPr>
            <a:r>
              <a:rPr lang="en-US" sz="2200" b="1" dirty="0">
                <a:solidFill>
                  <a:srgbClr val="FFFFFF"/>
                </a:solidFill>
                <a:latin typeface="Georgia" pitchFamily="34" charset="0"/>
                <a:ea typeface="Georgia" pitchFamily="34" charset="-122"/>
                <a:cs typeface="Georgia" pitchFamily="34" charset="-120"/>
              </a:rPr>
              <a:t>AI Questioner</a:t>
            </a:r>
            <a:endParaRPr lang="en-US" sz="2200" dirty="0"/>
          </a:p>
        </p:txBody>
      </p:sp>
      <p:sp>
        <p:nvSpPr>
          <p:cNvPr id="8" name="Text 6"/>
          <p:cNvSpPr/>
          <p:nvPr/>
        </p:nvSpPr>
        <p:spPr>
          <a:xfrm>
            <a:off x="4480560" y="2011680"/>
            <a:ext cx="182880" cy="731520"/>
          </a:xfrm>
          <a:prstGeom prst="rect">
            <a:avLst/>
          </a:prstGeom>
          <a:noFill/>
          <a:ln/>
        </p:spPr>
        <p:txBody>
          <a:bodyPr wrap="square" lIns="0" tIns="0" rIns="0" bIns="0" rtlCol="0" anchor="ctr"/>
          <a:lstStyle/>
          <a:p>
            <a:pPr algn="ctr" indent="0" marL="0">
              <a:buNone/>
            </a:pPr>
            <a:r>
              <a:rPr lang="en-US" sz="2200" dirty="0">
                <a:solidFill>
                  <a:srgbClr val="00B4D8"/>
                </a:solidFill>
                <a:latin typeface="Calibri" pitchFamily="34" charset="0"/>
                <a:ea typeface="Calibri" pitchFamily="34" charset="-122"/>
                <a:cs typeface="Calibri" pitchFamily="34" charset="-120"/>
              </a:rPr>
              <a:t>→</a:t>
            </a:r>
            <a:endParaRPr lang="en-US" sz="2200" dirty="0"/>
          </a:p>
        </p:txBody>
      </p:sp>
      <p:sp>
        <p:nvSpPr>
          <p:cNvPr id="9" name="Shape 7"/>
          <p:cNvSpPr/>
          <p:nvPr/>
        </p:nvSpPr>
        <p:spPr>
          <a:xfrm>
            <a:off x="4663440" y="2011680"/>
            <a:ext cx="1920240" cy="731520"/>
          </a:xfrm>
          <a:prstGeom prst="roundRect">
            <a:avLst>
              <a:gd name="adj" fmla="val 12500"/>
            </a:avLst>
          </a:prstGeom>
          <a:solidFill>
            <a:srgbClr val="00B4D8">
              <a:alpha val="15000"/>
            </a:srgbClr>
          </a:solidFill>
          <a:ln w="19050">
            <a:solidFill>
              <a:srgbClr val="00B4D8"/>
            </a:solidFill>
            <a:prstDash val="solid"/>
          </a:ln>
        </p:spPr>
      </p:sp>
      <p:sp>
        <p:nvSpPr>
          <p:cNvPr id="10" name="Text 8"/>
          <p:cNvSpPr/>
          <p:nvPr/>
        </p:nvSpPr>
        <p:spPr>
          <a:xfrm>
            <a:off x="4663440" y="2011680"/>
            <a:ext cx="1920240" cy="731520"/>
          </a:xfrm>
          <a:prstGeom prst="rect">
            <a:avLst/>
          </a:prstGeom>
          <a:noFill/>
          <a:ln/>
        </p:spPr>
        <p:txBody>
          <a:bodyPr wrap="square" lIns="0" tIns="0" rIns="0" bIns="0" rtlCol="0" anchor="ctr"/>
          <a:lstStyle/>
          <a:p>
            <a:pPr algn="ctr" indent="0" marL="0">
              <a:buNone/>
            </a:pPr>
            <a:r>
              <a:rPr lang="en-US" sz="2200" b="1" dirty="0">
                <a:solidFill>
                  <a:srgbClr val="FFFFFF"/>
                </a:solidFill>
                <a:latin typeface="Georgia" pitchFamily="34" charset="0"/>
                <a:ea typeface="Georgia" pitchFamily="34" charset="-122"/>
                <a:cs typeface="Georgia" pitchFamily="34" charset="-120"/>
              </a:rPr>
              <a:t>AI Viber</a:t>
            </a:r>
            <a:endParaRPr lang="en-US" sz="2200" dirty="0"/>
          </a:p>
        </p:txBody>
      </p:sp>
      <p:sp>
        <p:nvSpPr>
          <p:cNvPr id="11" name="Text 9"/>
          <p:cNvSpPr/>
          <p:nvPr/>
        </p:nvSpPr>
        <p:spPr>
          <a:xfrm>
            <a:off x="6583680" y="2011680"/>
            <a:ext cx="182880" cy="731520"/>
          </a:xfrm>
          <a:prstGeom prst="rect">
            <a:avLst/>
          </a:prstGeom>
          <a:noFill/>
          <a:ln/>
        </p:spPr>
        <p:txBody>
          <a:bodyPr wrap="square" lIns="0" tIns="0" rIns="0" bIns="0" rtlCol="0" anchor="ctr"/>
          <a:lstStyle/>
          <a:p>
            <a:pPr algn="ctr" indent="0" marL="0">
              <a:buNone/>
            </a:pPr>
            <a:r>
              <a:rPr lang="en-US" sz="2200" dirty="0">
                <a:solidFill>
                  <a:srgbClr val="00B4D8"/>
                </a:solidFill>
                <a:latin typeface="Calibri" pitchFamily="34" charset="0"/>
                <a:ea typeface="Calibri" pitchFamily="34" charset="-122"/>
                <a:cs typeface="Calibri" pitchFamily="34" charset="-120"/>
              </a:rPr>
              <a:t>→</a:t>
            </a:r>
            <a:endParaRPr lang="en-US" sz="2200" dirty="0"/>
          </a:p>
        </p:txBody>
      </p:sp>
      <p:sp>
        <p:nvSpPr>
          <p:cNvPr id="12" name="Shape 10"/>
          <p:cNvSpPr/>
          <p:nvPr/>
        </p:nvSpPr>
        <p:spPr>
          <a:xfrm>
            <a:off x="6766560" y="2011680"/>
            <a:ext cx="1920240" cy="731520"/>
          </a:xfrm>
          <a:prstGeom prst="roundRect">
            <a:avLst>
              <a:gd name="adj" fmla="val 12500"/>
            </a:avLst>
          </a:prstGeom>
          <a:solidFill>
            <a:srgbClr val="00B4D8">
              <a:alpha val="15000"/>
            </a:srgbClr>
          </a:solidFill>
          <a:ln w="19050">
            <a:solidFill>
              <a:srgbClr val="00B4D8"/>
            </a:solidFill>
            <a:prstDash val="solid"/>
          </a:ln>
        </p:spPr>
      </p:sp>
      <p:sp>
        <p:nvSpPr>
          <p:cNvPr id="13" name="Text 11"/>
          <p:cNvSpPr/>
          <p:nvPr/>
        </p:nvSpPr>
        <p:spPr>
          <a:xfrm>
            <a:off x="6766560" y="2011680"/>
            <a:ext cx="1920240" cy="731520"/>
          </a:xfrm>
          <a:prstGeom prst="rect">
            <a:avLst/>
          </a:prstGeom>
          <a:noFill/>
          <a:ln/>
        </p:spPr>
        <p:txBody>
          <a:bodyPr wrap="square" lIns="0" tIns="0" rIns="0" bIns="0" rtlCol="0" anchor="ctr"/>
          <a:lstStyle/>
          <a:p>
            <a:pPr algn="ctr" indent="0" marL="0">
              <a:buNone/>
            </a:pPr>
            <a:r>
              <a:rPr lang="en-US" sz="2200" b="1" dirty="0">
                <a:solidFill>
                  <a:srgbClr val="FFFFFF"/>
                </a:solidFill>
                <a:latin typeface="Georgia" pitchFamily="34" charset="0"/>
                <a:ea typeface="Georgia" pitchFamily="34" charset="-122"/>
                <a:cs typeface="Georgia" pitchFamily="34" charset="-120"/>
              </a:rPr>
              <a:t>AI-First</a:t>
            </a:r>
            <a:endParaRPr lang="en-US" sz="22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name="Slide 4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Not too much.</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Not too little.</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The right context at the right time.</a:t>
            </a:r>
            <a:endParaRPr lang="en-US" sz="2800"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name="Slide 4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 prompt well and feed AI smartly.</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But who's doing all the work? Still you.</a:t>
            </a:r>
            <a:endParaRPr lang="en-US" sz="2800"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name="Slide 4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828800" y="91440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1. You search</a:t>
            </a:r>
            <a:endParaRPr lang="en-US" sz="2800" dirty="0"/>
          </a:p>
        </p:txBody>
      </p:sp>
      <p:sp>
        <p:nvSpPr>
          <p:cNvPr id="4" name="Text 2"/>
          <p:cNvSpPr/>
          <p:nvPr/>
        </p:nvSpPr>
        <p:spPr>
          <a:xfrm>
            <a:off x="1828800" y="173736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2. You paste</a:t>
            </a:r>
            <a:endParaRPr lang="en-US" sz="2800" dirty="0"/>
          </a:p>
        </p:txBody>
      </p:sp>
      <p:sp>
        <p:nvSpPr>
          <p:cNvPr id="5" name="Text 3"/>
          <p:cNvSpPr/>
          <p:nvPr/>
        </p:nvSpPr>
        <p:spPr>
          <a:xfrm>
            <a:off x="1828800" y="256032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3. AI drafts</a:t>
            </a:r>
            <a:endParaRPr lang="en-US" sz="2800" dirty="0"/>
          </a:p>
        </p:txBody>
      </p:sp>
      <p:sp>
        <p:nvSpPr>
          <p:cNvPr id="6" name="Text 4"/>
          <p:cNvSpPr/>
          <p:nvPr/>
        </p:nvSpPr>
        <p:spPr>
          <a:xfrm>
            <a:off x="1828800" y="338328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4. You apply</a:t>
            </a:r>
            <a:endParaRPr lang="en-US" sz="2800"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name="Slide 4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You're using a Ferrari</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to carry groceries.</a:t>
            </a:r>
            <a:endParaRPr lang="en-US" sz="4400"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name="Slide 4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828800" y="91440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1. Agent retrieves</a:t>
            </a:r>
            <a:endParaRPr lang="en-US" sz="2800" dirty="0"/>
          </a:p>
        </p:txBody>
      </p:sp>
      <p:sp>
        <p:nvSpPr>
          <p:cNvPr id="4" name="Text 2"/>
          <p:cNvSpPr/>
          <p:nvPr/>
        </p:nvSpPr>
        <p:spPr>
          <a:xfrm>
            <a:off x="1828800" y="173736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2. Agent identifies gaps</a:t>
            </a:r>
            <a:endParaRPr lang="en-US" sz="2800" dirty="0"/>
          </a:p>
        </p:txBody>
      </p:sp>
      <p:sp>
        <p:nvSpPr>
          <p:cNvPr id="5" name="Text 3"/>
          <p:cNvSpPr/>
          <p:nvPr/>
        </p:nvSpPr>
        <p:spPr>
          <a:xfrm>
            <a:off x="1828800" y="256032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3. Agent creates</a:t>
            </a:r>
            <a:endParaRPr lang="en-US" sz="2800" dirty="0"/>
          </a:p>
        </p:txBody>
      </p:sp>
      <p:sp>
        <p:nvSpPr>
          <p:cNvPr id="6" name="Text 4"/>
          <p:cNvSpPr/>
          <p:nvPr/>
        </p:nvSpPr>
        <p:spPr>
          <a:xfrm>
            <a:off x="1828800" y="3383280"/>
            <a:ext cx="5486400" cy="731520"/>
          </a:xfrm>
          <a:prstGeom prst="rect">
            <a:avLst/>
          </a:prstGeom>
          <a:noFill/>
          <a:ln/>
        </p:spPr>
        <p:txBody>
          <a:bodyPr wrap="square" lIns="0" tIns="0" rIns="0" bIns="0" rtlCol="0" anchor="ctr"/>
          <a:lstStyle/>
          <a:p>
            <a:pPr indent="0" marL="0">
              <a:buNone/>
            </a:pPr>
            <a:r>
              <a:rPr lang="en-US" sz="2800" b="1" dirty="0">
                <a:solidFill>
                  <a:srgbClr val="00B4D8"/>
                </a:solidFill>
                <a:latin typeface="Calibri" pitchFamily="34" charset="0"/>
                <a:ea typeface="Calibri" pitchFamily="34" charset="-122"/>
                <a:cs typeface="Calibri" pitchFamily="34" charset="-120"/>
              </a:rPr>
              <a:t>4. You review</a:t>
            </a:r>
            <a:endParaRPr lang="en-US" sz="2800"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name="Slide 4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colleague.</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Now she has hands.</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Eyes, a phone, and a to-do list.</a:t>
            </a:r>
            <a:endParaRPr lang="en-US" sz="2800"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name="Slide 4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pic>
        <p:nvPicPr>
          <p:cNvPr id="3" name="Image 0" descr="/Users/michaelengland/Developer/michaelengland/ai-best-practices/decks/ai-best-practices/icons/globeW.png">    </p:cNvPr>
          <p:cNvPicPr>
            <a:picLocks noChangeAspect="1"/>
          </p:cNvPicPr>
          <p:nvPr/>
        </p:nvPicPr>
        <p:blipFill>
          <a:blip r:embed="rId1"/>
          <a:stretch>
            <a:fillRect/>
          </a:stretch>
        </p:blipFill>
        <p:spPr>
          <a:xfrm>
            <a:off x="1005840" y="1645920"/>
            <a:ext cx="731520" cy="731520"/>
          </a:xfrm>
          <a:prstGeom prst="rect">
            <a:avLst/>
          </a:prstGeom>
        </p:spPr>
      </p:pic>
      <p:sp>
        <p:nvSpPr>
          <p:cNvPr id="4" name="Text 1"/>
          <p:cNvSpPr/>
          <p:nvPr/>
        </p:nvSpPr>
        <p:spPr>
          <a:xfrm>
            <a:off x="82296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Web</a:t>
            </a:r>
            <a:endParaRPr lang="en-US" sz="2000" dirty="0"/>
          </a:p>
        </p:txBody>
      </p:sp>
      <p:pic>
        <p:nvPicPr>
          <p:cNvPr id="5" name="Image 1" descr="/Users/michaelengland/Developer/michaelengland/ai-best-practices/decks/ai-best-practices/icons/envelopeW.png">    </p:cNvPr>
          <p:cNvPicPr>
            <a:picLocks noChangeAspect="1"/>
          </p:cNvPicPr>
          <p:nvPr/>
        </p:nvPicPr>
        <p:blipFill>
          <a:blip r:embed="rId2"/>
          <a:stretch>
            <a:fillRect/>
          </a:stretch>
        </p:blipFill>
        <p:spPr>
          <a:xfrm>
            <a:off x="2286000" y="1645920"/>
            <a:ext cx="731520" cy="731520"/>
          </a:xfrm>
          <a:prstGeom prst="rect">
            <a:avLst/>
          </a:prstGeom>
        </p:spPr>
      </p:pic>
      <p:sp>
        <p:nvSpPr>
          <p:cNvPr id="6" name="Text 2"/>
          <p:cNvSpPr/>
          <p:nvPr/>
        </p:nvSpPr>
        <p:spPr>
          <a:xfrm>
            <a:off x="210312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Email</a:t>
            </a:r>
            <a:endParaRPr lang="en-US" sz="2000" dirty="0"/>
          </a:p>
        </p:txBody>
      </p:sp>
      <p:pic>
        <p:nvPicPr>
          <p:cNvPr id="7" name="Image 2" descr="/Users/michaelengland/Developer/michaelengland/ai-best-practices/decks/ai-best-practices/icons/puzzleW.png">    </p:cNvPr>
          <p:cNvPicPr>
            <a:picLocks noChangeAspect="1"/>
          </p:cNvPicPr>
          <p:nvPr/>
        </p:nvPicPr>
        <p:blipFill>
          <a:blip r:embed="rId3"/>
          <a:stretch>
            <a:fillRect/>
          </a:stretch>
        </p:blipFill>
        <p:spPr>
          <a:xfrm>
            <a:off x="3566160" y="1645920"/>
            <a:ext cx="731520" cy="731520"/>
          </a:xfrm>
          <a:prstGeom prst="rect">
            <a:avLst/>
          </a:prstGeom>
        </p:spPr>
      </p:pic>
      <p:sp>
        <p:nvSpPr>
          <p:cNvPr id="8" name="Text 3"/>
          <p:cNvSpPr/>
          <p:nvPr/>
        </p:nvSpPr>
        <p:spPr>
          <a:xfrm>
            <a:off x="338328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Docs</a:t>
            </a:r>
            <a:endParaRPr lang="en-US" sz="2000" dirty="0"/>
          </a:p>
        </p:txBody>
      </p:sp>
      <p:pic>
        <p:nvPicPr>
          <p:cNvPr id="9" name="Image 3" descr="/Users/michaelengland/Developer/michaelengland/ai-best-practices/decks/ai-best-practices/icons/databaseW.png">    </p:cNvPr>
          <p:cNvPicPr>
            <a:picLocks noChangeAspect="1"/>
          </p:cNvPicPr>
          <p:nvPr/>
        </p:nvPicPr>
        <p:blipFill>
          <a:blip r:embed="rId4"/>
          <a:stretch>
            <a:fillRect/>
          </a:stretch>
        </p:blipFill>
        <p:spPr>
          <a:xfrm>
            <a:off x="4846320" y="1645920"/>
            <a:ext cx="731520" cy="731520"/>
          </a:xfrm>
          <a:prstGeom prst="rect">
            <a:avLst/>
          </a:prstGeom>
        </p:spPr>
      </p:pic>
      <p:sp>
        <p:nvSpPr>
          <p:cNvPr id="10" name="Text 4"/>
          <p:cNvSpPr/>
          <p:nvPr/>
        </p:nvSpPr>
        <p:spPr>
          <a:xfrm>
            <a:off x="466344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Data</a:t>
            </a:r>
            <a:endParaRPr lang="en-US" sz="2000" dirty="0"/>
          </a:p>
        </p:txBody>
      </p:sp>
      <p:pic>
        <p:nvPicPr>
          <p:cNvPr id="11" name="Image 4" descr="/Users/michaelengland/Developer/michaelengland/ai-best-practices/decks/ai-best-practices/icons/calendarW.png">    </p:cNvPr>
          <p:cNvPicPr>
            <a:picLocks noChangeAspect="1"/>
          </p:cNvPicPr>
          <p:nvPr/>
        </p:nvPicPr>
        <p:blipFill>
          <a:blip r:embed="rId5"/>
          <a:stretch>
            <a:fillRect/>
          </a:stretch>
        </p:blipFill>
        <p:spPr>
          <a:xfrm>
            <a:off x="6126480" y="1645920"/>
            <a:ext cx="731520" cy="731520"/>
          </a:xfrm>
          <a:prstGeom prst="rect">
            <a:avLst/>
          </a:prstGeom>
        </p:spPr>
      </p:pic>
      <p:sp>
        <p:nvSpPr>
          <p:cNvPr id="12" name="Text 5"/>
          <p:cNvSpPr/>
          <p:nvPr/>
        </p:nvSpPr>
        <p:spPr>
          <a:xfrm>
            <a:off x="594360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Calendar</a:t>
            </a:r>
            <a:endParaRPr lang="en-US" sz="2000" dirty="0"/>
          </a:p>
        </p:txBody>
      </p:sp>
      <p:pic>
        <p:nvPicPr>
          <p:cNvPr id="13" name="Image 5" descr="/Users/michaelengland/Developer/michaelengland/ai-best-practices/decks/ai-best-practices/icons/arrowW.png">    </p:cNvPr>
          <p:cNvPicPr>
            <a:picLocks noChangeAspect="1"/>
          </p:cNvPicPr>
          <p:nvPr/>
        </p:nvPicPr>
        <p:blipFill>
          <a:blip r:embed="rId6"/>
          <a:stretch>
            <a:fillRect/>
          </a:stretch>
        </p:blipFill>
        <p:spPr>
          <a:xfrm>
            <a:off x="7406640" y="1645920"/>
            <a:ext cx="731520" cy="731520"/>
          </a:xfrm>
          <a:prstGeom prst="rect">
            <a:avLst/>
          </a:prstGeom>
        </p:spPr>
      </p:pic>
      <p:sp>
        <p:nvSpPr>
          <p:cNvPr id="14" name="Text 6"/>
          <p:cNvSpPr/>
          <p:nvPr/>
        </p:nvSpPr>
        <p:spPr>
          <a:xfrm>
            <a:off x="722376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Custom</a:t>
            </a:r>
            <a:endParaRPr lang="en-US" sz="2000"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name="Slide 47">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731520"/>
            <a:ext cx="3840480" cy="640080"/>
          </a:xfrm>
          <a:prstGeom prst="rect">
            <a:avLst/>
          </a:prstGeom>
          <a:noFill/>
          <a:ln/>
        </p:spPr>
        <p:txBody>
          <a:bodyPr wrap="square" lIns="0" tIns="0" rIns="0" bIns="0" rtlCol="0" anchor="ctr"/>
          <a:lstStyle/>
          <a:p>
            <a:pPr algn="ctr" indent="0" marL="0">
              <a:buNone/>
            </a:pPr>
            <a:r>
              <a:rPr lang="en-US" sz="3600" b="1" dirty="0">
                <a:solidFill>
                  <a:srgbClr val="E63946"/>
                </a:solidFill>
                <a:latin typeface="Georgia" pitchFamily="34" charset="0"/>
                <a:ea typeface="Georgia" pitchFamily="34" charset="-122"/>
                <a:cs typeface="Georgia" pitchFamily="34" charset="-120"/>
              </a:rPr>
              <a:t>Without</a:t>
            </a:r>
            <a:endParaRPr lang="en-US" sz="3600" dirty="0"/>
          </a:p>
        </p:txBody>
      </p:sp>
      <p:sp>
        <p:nvSpPr>
          <p:cNvPr id="3" name="Text 1"/>
          <p:cNvSpPr/>
          <p:nvPr/>
        </p:nvSpPr>
        <p:spPr>
          <a:xfrm>
            <a:off x="457200" y="1737360"/>
            <a:ext cx="3840480" cy="2286000"/>
          </a:xfrm>
          <a:prstGeom prst="rect">
            <a:avLst/>
          </a:prstGeom>
          <a:noFill/>
          <a:ln/>
        </p:spPr>
        <p:txBody>
          <a:bodyPr wrap="square" lIns="0" tIns="0" rIns="0" bIns="0" rtlCol="0" anchor="t"/>
          <a:lstStyle/>
          <a:p>
            <a:pPr algn="ctr" indent="0" marL="0">
              <a:buNone/>
            </a:pPr>
            <a:r>
              <a:rPr lang="en-US" sz="2200" dirty="0">
                <a:solidFill>
                  <a:srgbClr val="1E293B"/>
                </a:solidFill>
                <a:latin typeface="Calibri" pitchFamily="34" charset="0"/>
                <a:ea typeface="Calibri" pitchFamily="34" charset="-122"/>
                <a:cs typeface="Calibri" pitchFamily="34" charset="-120"/>
              </a:rPr>
              <a:t>You copy-paste</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You forget the budget memo</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VP asks — too late</a:t>
            </a:r>
            <a:endParaRPr lang="en-US" sz="2200" dirty="0"/>
          </a:p>
        </p:txBody>
      </p:sp>
      <p:sp>
        <p:nvSpPr>
          <p:cNvPr id="4" name="Shape 2"/>
          <p:cNvSpPr/>
          <p:nvPr/>
        </p:nvSpPr>
        <p:spPr>
          <a:xfrm>
            <a:off x="4572000" y="731520"/>
            <a:ext cx="0" cy="3291840"/>
          </a:xfrm>
          <a:prstGeom prst="line">
            <a:avLst/>
          </a:prstGeom>
          <a:noFill/>
          <a:ln w="12700">
            <a:solidFill>
              <a:srgbClr val="94A3B8"/>
            </a:solidFill>
            <a:prstDash val="solid"/>
          </a:ln>
        </p:spPr>
      </p:sp>
      <p:sp>
        <p:nvSpPr>
          <p:cNvPr id="5" name="Text 3"/>
          <p:cNvSpPr/>
          <p:nvPr/>
        </p:nvSpPr>
        <p:spPr>
          <a:xfrm>
            <a:off x="4846320" y="731520"/>
            <a:ext cx="3840480" cy="640080"/>
          </a:xfrm>
          <a:prstGeom prst="rect">
            <a:avLst/>
          </a:prstGeom>
          <a:noFill/>
          <a:ln/>
        </p:spPr>
        <p:txBody>
          <a:bodyPr wrap="square" lIns="0" tIns="0" rIns="0" bIns="0" rtlCol="0" anchor="ctr"/>
          <a:lstStyle/>
          <a:p>
            <a:pPr algn="ctr" indent="0" marL="0">
              <a:buNone/>
            </a:pPr>
            <a:r>
              <a:rPr lang="en-US" sz="3600" b="1" dirty="0">
                <a:solidFill>
                  <a:srgbClr val="2D936C"/>
                </a:solidFill>
                <a:latin typeface="Georgia" pitchFamily="34" charset="0"/>
                <a:ea typeface="Georgia" pitchFamily="34" charset="-122"/>
                <a:cs typeface="Georgia" pitchFamily="34" charset="-120"/>
              </a:rPr>
              <a:t>With</a:t>
            </a:r>
            <a:endParaRPr lang="en-US" sz="3600" dirty="0"/>
          </a:p>
        </p:txBody>
      </p:sp>
      <p:sp>
        <p:nvSpPr>
          <p:cNvPr id="6" name="Text 4"/>
          <p:cNvSpPr/>
          <p:nvPr/>
        </p:nvSpPr>
        <p:spPr>
          <a:xfrm>
            <a:off x="4846320" y="1737360"/>
            <a:ext cx="3840480" cy="2286000"/>
          </a:xfrm>
          <a:prstGeom prst="rect">
            <a:avLst/>
          </a:prstGeom>
          <a:noFill/>
          <a:ln/>
        </p:spPr>
        <p:txBody>
          <a:bodyPr wrap="square" lIns="0" tIns="0" rIns="0" bIns="0" rtlCol="0" anchor="t"/>
          <a:lstStyle/>
          <a:p>
            <a:pPr algn="ctr" indent="0" marL="0">
              <a:buNone/>
            </a:pPr>
            <a:r>
              <a:rPr lang="en-US" sz="2200" dirty="0">
                <a:solidFill>
                  <a:srgbClr val="1E293B"/>
                </a:solidFill>
                <a:latin typeface="Calibri" pitchFamily="34" charset="0"/>
                <a:ea typeface="Calibri" pitchFamily="34" charset="-122"/>
                <a:cs typeface="Calibri" pitchFamily="34" charset="-120"/>
              </a:rPr>
              <a:t>Agent reads directly</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Finds what you forgot</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Flags what you missed</a:t>
            </a:r>
            <a:endParaRPr lang="en-US" sz="2200"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name="Slide 4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365760"/>
            <a:ext cx="7315200" cy="1828800"/>
          </a:xfrm>
          <a:prstGeom prst="rect">
            <a:avLst/>
          </a:prstGeom>
          <a:noFill/>
          <a:ln/>
        </p:spPr>
        <p:txBody>
          <a:bodyPr wrap="square" lIns="0" tIns="0" rIns="0" bIns="0" rtlCol="0" anchor="b"/>
          <a:lstStyle/>
          <a:p>
            <a:pPr algn="ctr" indent="0" marL="0">
              <a:buNone/>
            </a:pPr>
            <a:r>
              <a:rPr lang="en-US" sz="6000" b="1" dirty="0">
                <a:solidFill>
                  <a:srgbClr val="FFFFFF"/>
                </a:solidFill>
                <a:latin typeface="Georgia" pitchFamily="34" charset="0"/>
                <a:ea typeface="Georgia" pitchFamily="34" charset="-122"/>
                <a:cs typeface="Georgia" pitchFamily="34" charset="-120"/>
              </a:rPr>
              <a:t>Trust, but verify.</a:t>
            </a:r>
            <a:endParaRPr lang="en-US" sz="6000" dirty="0"/>
          </a:p>
        </p:txBody>
      </p:sp>
      <p:sp>
        <p:nvSpPr>
          <p:cNvPr id="4" name="Text 2"/>
          <p:cNvSpPr/>
          <p:nvPr/>
        </p:nvSpPr>
        <p:spPr>
          <a:xfrm>
            <a:off x="1371600" y="2377440"/>
            <a:ext cx="6400800" cy="182880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Never trust numbers you didn't provide.</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Verify claims against sources.</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Use AI for drafts, not decisions.</a:t>
            </a:r>
            <a:endParaRPr lang="en-US" sz="2800"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name="Slide 4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AI is a power tool,</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not autopilot.</a:t>
            </a:r>
            <a:endParaRPr lang="en-US" sz="4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457200" y="1645920"/>
            <a:ext cx="1920240" cy="731520"/>
          </a:xfrm>
          <a:prstGeom prst="roundRect">
            <a:avLst>
              <a:gd name="adj" fmla="val 12500"/>
            </a:avLst>
          </a:prstGeom>
          <a:solidFill>
            <a:srgbClr val="0F0F1A">
              <a:alpha val="50000"/>
            </a:srgbClr>
          </a:solidFill>
          <a:ln w="12700">
            <a:solidFill>
              <a:srgbClr val="94A3B8"/>
            </a:solidFill>
            <a:prstDash val="solid"/>
          </a:ln>
        </p:spPr>
      </p:sp>
      <p:sp>
        <p:nvSpPr>
          <p:cNvPr id="4" name="Text 2"/>
          <p:cNvSpPr/>
          <p:nvPr/>
        </p:nvSpPr>
        <p:spPr>
          <a:xfrm>
            <a:off x="457200" y="1645920"/>
            <a:ext cx="1920240" cy="731520"/>
          </a:xfrm>
          <a:prstGeom prst="rect">
            <a:avLst/>
          </a:prstGeom>
          <a:noFill/>
          <a:ln/>
        </p:spPr>
        <p:txBody>
          <a:bodyPr wrap="square" lIns="0" tIns="0" rIns="0" bIns="0" rtlCol="0" anchor="ctr"/>
          <a:lstStyle/>
          <a:p>
            <a:pPr algn="ctr" indent="0" marL="0">
              <a:buNone/>
            </a:pPr>
            <a:r>
              <a:rPr lang="en-US" sz="2200" b="1" dirty="0">
                <a:solidFill>
                  <a:srgbClr val="94A3B8"/>
                </a:solidFill>
                <a:latin typeface="Georgia" pitchFamily="34" charset="0"/>
                <a:ea typeface="Georgia" pitchFamily="34" charset="-122"/>
                <a:cs typeface="Georgia" pitchFamily="34" charset="-120"/>
              </a:rPr>
              <a:t>AI Skeptic</a:t>
            </a:r>
            <a:endParaRPr lang="en-US" sz="2200" dirty="0"/>
          </a:p>
        </p:txBody>
      </p:sp>
      <p:sp>
        <p:nvSpPr>
          <p:cNvPr id="5" name="Text 3"/>
          <p:cNvSpPr/>
          <p:nvPr/>
        </p:nvSpPr>
        <p:spPr>
          <a:xfrm>
            <a:off x="2377440" y="1645920"/>
            <a:ext cx="182880" cy="731520"/>
          </a:xfrm>
          <a:prstGeom prst="rect">
            <a:avLst/>
          </a:prstGeom>
          <a:noFill/>
          <a:ln/>
        </p:spPr>
        <p:txBody>
          <a:bodyPr wrap="square" lIns="0" tIns="0" rIns="0" bIns="0" rtlCol="0" anchor="ctr"/>
          <a:lstStyle/>
          <a:p>
            <a:pPr algn="ctr" indent="0" marL="0">
              <a:buNone/>
            </a:pPr>
            <a:r>
              <a:rPr lang="en-US" sz="2200" dirty="0">
                <a:solidFill>
                  <a:srgbClr val="94A3B8"/>
                </a:solidFill>
                <a:latin typeface="Calibri" pitchFamily="34" charset="0"/>
                <a:ea typeface="Calibri" pitchFamily="34" charset="-122"/>
                <a:cs typeface="Calibri" pitchFamily="34" charset="-120"/>
              </a:rPr>
              <a:t>→</a:t>
            </a:r>
            <a:endParaRPr lang="en-US" sz="2200" dirty="0"/>
          </a:p>
        </p:txBody>
      </p:sp>
      <p:sp>
        <p:nvSpPr>
          <p:cNvPr id="6" name="Shape 4"/>
          <p:cNvSpPr/>
          <p:nvPr/>
        </p:nvSpPr>
        <p:spPr>
          <a:xfrm>
            <a:off x="2560320" y="1645920"/>
            <a:ext cx="1920240" cy="731520"/>
          </a:xfrm>
          <a:prstGeom prst="roundRect">
            <a:avLst>
              <a:gd name="adj" fmla="val 12500"/>
            </a:avLst>
          </a:prstGeom>
          <a:solidFill>
            <a:srgbClr val="00B4D8"/>
          </a:solidFill>
          <a:ln w="25400">
            <a:solidFill>
              <a:srgbClr val="00B4D8"/>
            </a:solidFill>
            <a:prstDash val="solid"/>
          </a:ln>
        </p:spPr>
      </p:sp>
      <p:sp>
        <p:nvSpPr>
          <p:cNvPr id="7" name="Text 5"/>
          <p:cNvSpPr/>
          <p:nvPr/>
        </p:nvSpPr>
        <p:spPr>
          <a:xfrm>
            <a:off x="2560320" y="1645920"/>
            <a:ext cx="1920240" cy="731520"/>
          </a:xfrm>
          <a:prstGeom prst="rect">
            <a:avLst/>
          </a:prstGeom>
          <a:noFill/>
          <a:ln/>
        </p:spPr>
        <p:txBody>
          <a:bodyPr wrap="square" lIns="0" tIns="0" rIns="0" bIns="0" rtlCol="0" anchor="ctr"/>
          <a:lstStyle/>
          <a:p>
            <a:pPr algn="ctr" indent="0" marL="0">
              <a:buNone/>
            </a:pPr>
            <a:r>
              <a:rPr lang="en-US" sz="2200" b="1" dirty="0">
                <a:solidFill>
                  <a:srgbClr val="FFFFFF"/>
                </a:solidFill>
                <a:latin typeface="Georgia" pitchFamily="34" charset="0"/>
                <a:ea typeface="Georgia" pitchFamily="34" charset="-122"/>
                <a:cs typeface="Georgia" pitchFamily="34" charset="-120"/>
              </a:rPr>
              <a:t>AI Questioner</a:t>
            </a:r>
            <a:endParaRPr lang="en-US" sz="2200" dirty="0"/>
          </a:p>
        </p:txBody>
      </p:sp>
      <p:sp>
        <p:nvSpPr>
          <p:cNvPr id="8" name="Text 6"/>
          <p:cNvSpPr/>
          <p:nvPr/>
        </p:nvSpPr>
        <p:spPr>
          <a:xfrm>
            <a:off x="4480560" y="1645920"/>
            <a:ext cx="182880" cy="731520"/>
          </a:xfrm>
          <a:prstGeom prst="rect">
            <a:avLst/>
          </a:prstGeom>
          <a:noFill/>
          <a:ln/>
        </p:spPr>
        <p:txBody>
          <a:bodyPr wrap="square" lIns="0" tIns="0" rIns="0" bIns="0" rtlCol="0" anchor="ctr"/>
          <a:lstStyle/>
          <a:p>
            <a:pPr algn="ctr" indent="0" marL="0">
              <a:buNone/>
            </a:pPr>
            <a:r>
              <a:rPr lang="en-US" sz="2200" dirty="0">
                <a:solidFill>
                  <a:srgbClr val="94A3B8"/>
                </a:solidFill>
                <a:latin typeface="Calibri" pitchFamily="34" charset="0"/>
                <a:ea typeface="Calibri" pitchFamily="34" charset="-122"/>
                <a:cs typeface="Calibri" pitchFamily="34" charset="-120"/>
              </a:rPr>
              <a:t>→</a:t>
            </a:r>
            <a:endParaRPr lang="en-US" sz="2200" dirty="0"/>
          </a:p>
        </p:txBody>
      </p:sp>
      <p:sp>
        <p:nvSpPr>
          <p:cNvPr id="9" name="Shape 7"/>
          <p:cNvSpPr/>
          <p:nvPr/>
        </p:nvSpPr>
        <p:spPr>
          <a:xfrm>
            <a:off x="4663440" y="1645920"/>
            <a:ext cx="1920240" cy="731520"/>
          </a:xfrm>
          <a:prstGeom prst="roundRect">
            <a:avLst>
              <a:gd name="adj" fmla="val 12500"/>
            </a:avLst>
          </a:prstGeom>
          <a:solidFill>
            <a:srgbClr val="0F0F1A">
              <a:alpha val="50000"/>
            </a:srgbClr>
          </a:solidFill>
          <a:ln w="12700">
            <a:solidFill>
              <a:srgbClr val="94A3B8"/>
            </a:solidFill>
            <a:prstDash val="solid"/>
          </a:ln>
        </p:spPr>
      </p:sp>
      <p:sp>
        <p:nvSpPr>
          <p:cNvPr id="10" name="Text 8"/>
          <p:cNvSpPr/>
          <p:nvPr/>
        </p:nvSpPr>
        <p:spPr>
          <a:xfrm>
            <a:off x="4663440" y="1645920"/>
            <a:ext cx="1920240" cy="731520"/>
          </a:xfrm>
          <a:prstGeom prst="rect">
            <a:avLst/>
          </a:prstGeom>
          <a:noFill/>
          <a:ln/>
        </p:spPr>
        <p:txBody>
          <a:bodyPr wrap="square" lIns="0" tIns="0" rIns="0" bIns="0" rtlCol="0" anchor="ctr"/>
          <a:lstStyle/>
          <a:p>
            <a:pPr algn="ctr" indent="0" marL="0">
              <a:buNone/>
            </a:pPr>
            <a:r>
              <a:rPr lang="en-US" sz="2200" b="1" dirty="0">
                <a:solidFill>
                  <a:srgbClr val="94A3B8"/>
                </a:solidFill>
                <a:latin typeface="Georgia" pitchFamily="34" charset="0"/>
                <a:ea typeface="Georgia" pitchFamily="34" charset="-122"/>
                <a:cs typeface="Georgia" pitchFamily="34" charset="-120"/>
              </a:rPr>
              <a:t>AI Viber</a:t>
            </a:r>
            <a:endParaRPr lang="en-US" sz="2200" dirty="0"/>
          </a:p>
        </p:txBody>
      </p:sp>
      <p:sp>
        <p:nvSpPr>
          <p:cNvPr id="11" name="Text 9"/>
          <p:cNvSpPr/>
          <p:nvPr/>
        </p:nvSpPr>
        <p:spPr>
          <a:xfrm>
            <a:off x="6583680" y="1645920"/>
            <a:ext cx="182880" cy="731520"/>
          </a:xfrm>
          <a:prstGeom prst="rect">
            <a:avLst/>
          </a:prstGeom>
          <a:noFill/>
          <a:ln/>
        </p:spPr>
        <p:txBody>
          <a:bodyPr wrap="square" lIns="0" tIns="0" rIns="0" bIns="0" rtlCol="0" anchor="ctr"/>
          <a:lstStyle/>
          <a:p>
            <a:pPr algn="ctr" indent="0" marL="0">
              <a:buNone/>
            </a:pPr>
            <a:r>
              <a:rPr lang="en-US" sz="2200" dirty="0">
                <a:solidFill>
                  <a:srgbClr val="94A3B8"/>
                </a:solidFill>
                <a:latin typeface="Calibri" pitchFamily="34" charset="0"/>
                <a:ea typeface="Calibri" pitchFamily="34" charset="-122"/>
                <a:cs typeface="Calibri" pitchFamily="34" charset="-120"/>
              </a:rPr>
              <a:t>→</a:t>
            </a:r>
            <a:endParaRPr lang="en-US" sz="2200" dirty="0"/>
          </a:p>
        </p:txBody>
      </p:sp>
      <p:sp>
        <p:nvSpPr>
          <p:cNvPr id="12" name="Shape 10"/>
          <p:cNvSpPr/>
          <p:nvPr/>
        </p:nvSpPr>
        <p:spPr>
          <a:xfrm>
            <a:off x="6766560" y="1645920"/>
            <a:ext cx="1920240" cy="731520"/>
          </a:xfrm>
          <a:prstGeom prst="roundRect">
            <a:avLst>
              <a:gd name="adj" fmla="val 12500"/>
            </a:avLst>
          </a:prstGeom>
          <a:solidFill>
            <a:srgbClr val="0F0F1A">
              <a:alpha val="50000"/>
            </a:srgbClr>
          </a:solidFill>
          <a:ln w="12700">
            <a:solidFill>
              <a:srgbClr val="94A3B8"/>
            </a:solidFill>
            <a:prstDash val="solid"/>
          </a:ln>
        </p:spPr>
      </p:sp>
      <p:sp>
        <p:nvSpPr>
          <p:cNvPr id="13" name="Text 11"/>
          <p:cNvSpPr/>
          <p:nvPr/>
        </p:nvSpPr>
        <p:spPr>
          <a:xfrm>
            <a:off x="6766560" y="1645920"/>
            <a:ext cx="1920240" cy="731520"/>
          </a:xfrm>
          <a:prstGeom prst="rect">
            <a:avLst/>
          </a:prstGeom>
          <a:noFill/>
          <a:ln/>
        </p:spPr>
        <p:txBody>
          <a:bodyPr wrap="square" lIns="0" tIns="0" rIns="0" bIns="0" rtlCol="0" anchor="ctr"/>
          <a:lstStyle/>
          <a:p>
            <a:pPr algn="ctr" indent="0" marL="0">
              <a:buNone/>
            </a:pPr>
            <a:r>
              <a:rPr lang="en-US" sz="2200" b="1" dirty="0">
                <a:solidFill>
                  <a:srgbClr val="94A3B8"/>
                </a:solidFill>
                <a:latin typeface="Georgia" pitchFamily="34" charset="0"/>
                <a:ea typeface="Georgia" pitchFamily="34" charset="-122"/>
                <a:cs typeface="Georgia" pitchFamily="34" charset="-120"/>
              </a:rPr>
              <a:t>AI-First</a:t>
            </a:r>
            <a:endParaRPr lang="en-US" sz="2200" dirty="0"/>
          </a:p>
        </p:txBody>
      </p:sp>
      <p:sp>
        <p:nvSpPr>
          <p:cNvPr id="14" name="Text 12"/>
          <p:cNvSpPr/>
          <p:nvPr/>
        </p:nvSpPr>
        <p:spPr>
          <a:xfrm>
            <a:off x="914400" y="2926080"/>
            <a:ext cx="7315200" cy="914400"/>
          </a:xfrm>
          <a:prstGeom prst="rect">
            <a:avLst/>
          </a:prstGeom>
          <a:noFill/>
          <a:ln/>
        </p:spPr>
        <p:txBody>
          <a:bodyPr wrap="square" lIns="0" tIns="0" rIns="0" bIns="0" rtlCol="0" anchor="t"/>
          <a:lstStyle/>
          <a:p>
            <a:pPr algn="ctr" indent="0" marL="0">
              <a:buNone/>
            </a:pPr>
            <a:r>
              <a:rPr lang="en-US" sz="3600" b="1" dirty="0">
                <a:solidFill>
                  <a:srgbClr val="00B4D8"/>
                </a:solidFill>
                <a:latin typeface="Georgia" pitchFamily="34" charset="0"/>
                <a:ea typeface="Georgia" pitchFamily="34" charset="-122"/>
                <a:cs typeface="Georgia" pitchFamily="34" charset="-120"/>
              </a:rPr>
              <a:t>Most people are here.</a:t>
            </a:r>
            <a:endParaRPr lang="en-US" sz="36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name="Slide 5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3600" b="1" dirty="0">
                <a:solidFill>
                  <a:srgbClr val="00B4D8"/>
                </a:solidFill>
                <a:latin typeface="Georgia" pitchFamily="34" charset="0"/>
                <a:ea typeface="Georgia" pitchFamily="34" charset="-122"/>
                <a:cs typeface="Georgia" pitchFamily="34" charset="-120"/>
              </a:rPr>
              <a:t>When the answer ‘feels right’</a:t>
            </a:r>
            <a:endParaRPr lang="en-US" sz="3600" dirty="0"/>
          </a:p>
          <a:p>
            <a:pPr algn="ctr" indent="0" marL="0">
              <a:buNone/>
            </a:pPr>
            <a:r>
              <a:rPr lang="en-US" sz="3600" b="1" dirty="0">
                <a:solidFill>
                  <a:srgbClr val="00B4D8"/>
                </a:solidFill>
                <a:latin typeface="Georgia" pitchFamily="34" charset="0"/>
                <a:ea typeface="Georgia" pitchFamily="34" charset="-122"/>
                <a:cs typeface="Georgia" pitchFamily="34" charset="-120"/>
              </a:rPr>
              <a:t>but you can’t verify it —</a:t>
            </a:r>
            <a:endParaRPr lang="en-US" sz="3600" dirty="0"/>
          </a:p>
          <a:p>
            <a:pPr algn="ctr" indent="0" marL="0">
              <a:buNone/>
            </a:pPr>
            <a:r>
              <a:rPr lang="en-US" sz="3600" b="1" dirty="0">
                <a:solidFill>
                  <a:srgbClr val="00B4D8"/>
                </a:solidFill>
                <a:latin typeface="Georgia" pitchFamily="34" charset="0"/>
                <a:ea typeface="Georgia" pitchFamily="34" charset="-122"/>
                <a:cs typeface="Georgia" pitchFamily="34" charset="-120"/>
              </a:rPr>
              <a:t>that’s the most dangerous moment.</a:t>
            </a:r>
            <a:endParaRPr lang="en-US" sz="3600"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name="Slide 5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You're managing AI well.</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Time to orchestrate it.</a:t>
            </a:r>
            <a:endParaRPr lang="en-US" sz="2800"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name="Slide 5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pic>
        <p:nvPicPr>
          <p:cNvPr id="3" name="Image 0" descr="/Users/michaelengland/Developer/michaelengland/ai-best-practices/decks/ai-best-practices/icons/user.png">    </p:cNvPr>
          <p:cNvPicPr>
            <a:picLocks noChangeAspect="1"/>
          </p:cNvPicPr>
          <p:nvPr/>
        </p:nvPicPr>
        <p:blipFill>
          <a:blip r:embed="rId1"/>
          <a:stretch>
            <a:fillRect/>
          </a:stretch>
        </p:blipFill>
        <p:spPr>
          <a:xfrm>
            <a:off x="1371600" y="1371600"/>
            <a:ext cx="1371600" cy="1371600"/>
          </a:xfrm>
          <a:prstGeom prst="rect">
            <a:avLst/>
          </a:prstGeom>
        </p:spPr>
      </p:pic>
      <p:sp>
        <p:nvSpPr>
          <p:cNvPr id="4" name="Text 1"/>
          <p:cNvSpPr/>
          <p:nvPr/>
        </p:nvSpPr>
        <p:spPr>
          <a:xfrm>
            <a:off x="731520" y="2926080"/>
            <a:ext cx="27432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One Chef</a:t>
            </a:r>
            <a:endParaRPr lang="en-US" sz="2800" dirty="0"/>
          </a:p>
        </p:txBody>
      </p:sp>
      <p:sp>
        <p:nvSpPr>
          <p:cNvPr id="5" name="Shape 2"/>
          <p:cNvSpPr/>
          <p:nvPr/>
        </p:nvSpPr>
        <p:spPr>
          <a:xfrm>
            <a:off x="4572000" y="731520"/>
            <a:ext cx="0" cy="3657600"/>
          </a:xfrm>
          <a:prstGeom prst="line">
            <a:avLst/>
          </a:prstGeom>
          <a:noFill/>
          <a:ln w="25400">
            <a:solidFill>
              <a:srgbClr val="00B4D8"/>
            </a:solidFill>
            <a:prstDash val="solid"/>
          </a:ln>
        </p:spPr>
      </p:sp>
      <p:pic>
        <p:nvPicPr>
          <p:cNvPr id="6" name="Image 1" descr="/Users/michaelengland/Developer/michaelengland/ai-best-practices/decks/ai-best-practices/icons/user.png">    </p:cNvPr>
          <p:cNvPicPr>
            <a:picLocks noChangeAspect="1"/>
          </p:cNvPicPr>
          <p:nvPr/>
        </p:nvPicPr>
        <p:blipFill>
          <a:blip r:embed="rId2"/>
          <a:stretch>
            <a:fillRect/>
          </a:stretch>
        </p:blipFill>
        <p:spPr>
          <a:xfrm>
            <a:off x="5486400" y="1188720"/>
            <a:ext cx="731520" cy="731520"/>
          </a:xfrm>
          <a:prstGeom prst="rect">
            <a:avLst/>
          </a:prstGeom>
        </p:spPr>
      </p:pic>
      <p:sp>
        <p:nvSpPr>
          <p:cNvPr id="7" name="Text 3"/>
          <p:cNvSpPr/>
          <p:nvPr/>
        </p:nvSpPr>
        <p:spPr>
          <a:xfrm>
            <a:off x="5303520" y="201168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Prep</a:t>
            </a:r>
            <a:endParaRPr lang="en-US" sz="2000" dirty="0"/>
          </a:p>
        </p:txBody>
      </p:sp>
      <p:pic>
        <p:nvPicPr>
          <p:cNvPr id="8" name="Image 2" descr="/Users/michaelengland/Developer/michaelengland/ai-best-practices/decks/ai-best-practices/icons/user.png">    </p:cNvPr>
          <p:cNvPicPr>
            <a:picLocks noChangeAspect="1"/>
          </p:cNvPicPr>
          <p:nvPr/>
        </p:nvPicPr>
        <p:blipFill>
          <a:blip r:embed="rId3"/>
          <a:stretch>
            <a:fillRect/>
          </a:stretch>
        </p:blipFill>
        <p:spPr>
          <a:xfrm>
            <a:off x="7132320" y="1188720"/>
            <a:ext cx="731520" cy="731520"/>
          </a:xfrm>
          <a:prstGeom prst="rect">
            <a:avLst/>
          </a:prstGeom>
        </p:spPr>
      </p:pic>
      <p:sp>
        <p:nvSpPr>
          <p:cNvPr id="9" name="Text 4"/>
          <p:cNvSpPr/>
          <p:nvPr/>
        </p:nvSpPr>
        <p:spPr>
          <a:xfrm>
            <a:off x="6949440" y="201168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Grill</a:t>
            </a:r>
            <a:endParaRPr lang="en-US" sz="2000" dirty="0"/>
          </a:p>
        </p:txBody>
      </p:sp>
      <p:pic>
        <p:nvPicPr>
          <p:cNvPr id="10" name="Image 3" descr="/Users/michaelengland/Developer/michaelengland/ai-best-practices/decks/ai-best-practices/icons/user.png">    </p:cNvPr>
          <p:cNvPicPr>
            <a:picLocks noChangeAspect="1"/>
          </p:cNvPicPr>
          <p:nvPr/>
        </p:nvPicPr>
        <p:blipFill>
          <a:blip r:embed="rId4"/>
          <a:stretch>
            <a:fillRect/>
          </a:stretch>
        </p:blipFill>
        <p:spPr>
          <a:xfrm>
            <a:off x="5486400" y="2834640"/>
            <a:ext cx="731520" cy="731520"/>
          </a:xfrm>
          <a:prstGeom prst="rect">
            <a:avLst/>
          </a:prstGeom>
        </p:spPr>
      </p:pic>
      <p:sp>
        <p:nvSpPr>
          <p:cNvPr id="11" name="Text 5"/>
          <p:cNvSpPr/>
          <p:nvPr/>
        </p:nvSpPr>
        <p:spPr>
          <a:xfrm>
            <a:off x="5303520" y="365760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Sauce</a:t>
            </a:r>
            <a:endParaRPr lang="en-US" sz="2000" dirty="0"/>
          </a:p>
        </p:txBody>
      </p:sp>
      <p:pic>
        <p:nvPicPr>
          <p:cNvPr id="12" name="Image 4" descr="/Users/michaelengland/Developer/michaelengland/ai-best-practices/decks/ai-best-practices/icons/user.png">    </p:cNvPr>
          <p:cNvPicPr>
            <a:picLocks noChangeAspect="1"/>
          </p:cNvPicPr>
          <p:nvPr/>
        </p:nvPicPr>
        <p:blipFill>
          <a:blip r:embed="rId5"/>
          <a:stretch>
            <a:fillRect/>
          </a:stretch>
        </p:blipFill>
        <p:spPr>
          <a:xfrm>
            <a:off x="7132320" y="2834640"/>
            <a:ext cx="731520" cy="731520"/>
          </a:xfrm>
          <a:prstGeom prst="rect">
            <a:avLst/>
          </a:prstGeom>
        </p:spPr>
      </p:pic>
      <p:sp>
        <p:nvSpPr>
          <p:cNvPr id="13" name="Text 6"/>
          <p:cNvSpPr/>
          <p:nvPr/>
        </p:nvSpPr>
        <p:spPr>
          <a:xfrm>
            <a:off x="6949440" y="365760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Plate</a:t>
            </a:r>
            <a:endParaRPr lang="en-US" sz="2000"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name="Slide 5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000" b="1" dirty="0">
                <a:solidFill>
                  <a:srgbClr val="FFFFFF"/>
                </a:solidFill>
                <a:latin typeface="Georgia" pitchFamily="34" charset="0"/>
                <a:ea typeface="Georgia" pitchFamily="34" charset="-122"/>
                <a:cs typeface="Georgia" pitchFamily="34" charset="-120"/>
              </a:rPr>
              <a:t>The trick isn’t making</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one AI smarter.</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It’s making many</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work together.</a:t>
            </a:r>
            <a:endParaRPr lang="en-US" sz="4000"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name="Slide 5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457200" y="2011680"/>
            <a:ext cx="1645920" cy="822960"/>
          </a:xfrm>
          <a:prstGeom prst="roundRect">
            <a:avLst>
              <a:gd name="adj" fmla="val 11111"/>
            </a:avLst>
          </a:prstGeom>
          <a:solidFill>
            <a:srgbClr val="00B4D8"/>
          </a:solidFill>
          <a:ln/>
        </p:spPr>
      </p:sp>
      <p:sp>
        <p:nvSpPr>
          <p:cNvPr id="4" name="Text 2"/>
          <p:cNvSpPr/>
          <p:nvPr/>
        </p:nvSpPr>
        <p:spPr>
          <a:xfrm>
            <a:off x="45720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Research</a:t>
            </a:r>
            <a:endParaRPr lang="en-US" sz="2800" dirty="0"/>
          </a:p>
        </p:txBody>
      </p:sp>
      <p:sp>
        <p:nvSpPr>
          <p:cNvPr id="5" name="Text 3"/>
          <p:cNvSpPr/>
          <p:nvPr/>
        </p:nvSpPr>
        <p:spPr>
          <a:xfrm>
            <a:off x="2103120" y="2011680"/>
            <a:ext cx="548640" cy="822960"/>
          </a:xfrm>
          <a:prstGeom prst="rect">
            <a:avLst/>
          </a:prstGeom>
          <a:noFill/>
          <a:ln/>
        </p:spPr>
        <p:txBody>
          <a:bodyPr wrap="square" lIns="0" tIns="0" rIns="0" bIns="0" rtlCol="0" anchor="ctr"/>
          <a:lstStyle/>
          <a:p>
            <a:pPr algn="ctr" indent="0" marL="0">
              <a:buNone/>
            </a:pPr>
            <a:r>
              <a:rPr lang="en-US" sz="2800" b="1" dirty="0">
                <a:solidFill>
                  <a:srgbClr val="00B4D8"/>
                </a:solidFill>
                <a:latin typeface="Calibri" pitchFamily="34" charset="0"/>
                <a:ea typeface="Calibri" pitchFamily="34" charset="-122"/>
                <a:cs typeface="Calibri" pitchFamily="34" charset="-120"/>
              </a:rPr>
              <a:t>→</a:t>
            </a:r>
            <a:endParaRPr lang="en-US" sz="2800" dirty="0"/>
          </a:p>
        </p:txBody>
      </p:sp>
      <p:sp>
        <p:nvSpPr>
          <p:cNvPr id="6" name="Shape 4"/>
          <p:cNvSpPr/>
          <p:nvPr/>
        </p:nvSpPr>
        <p:spPr>
          <a:xfrm>
            <a:off x="2651760" y="2011680"/>
            <a:ext cx="1645920" cy="822960"/>
          </a:xfrm>
          <a:prstGeom prst="roundRect">
            <a:avLst>
              <a:gd name="adj" fmla="val 11111"/>
            </a:avLst>
          </a:prstGeom>
          <a:solidFill>
            <a:srgbClr val="00B4D8"/>
          </a:solidFill>
          <a:ln/>
        </p:spPr>
      </p:sp>
      <p:sp>
        <p:nvSpPr>
          <p:cNvPr id="7" name="Text 5"/>
          <p:cNvSpPr/>
          <p:nvPr/>
        </p:nvSpPr>
        <p:spPr>
          <a:xfrm>
            <a:off x="265176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Draft</a:t>
            </a:r>
            <a:endParaRPr lang="en-US" sz="2800" dirty="0"/>
          </a:p>
        </p:txBody>
      </p:sp>
      <p:sp>
        <p:nvSpPr>
          <p:cNvPr id="8" name="Text 6"/>
          <p:cNvSpPr/>
          <p:nvPr/>
        </p:nvSpPr>
        <p:spPr>
          <a:xfrm>
            <a:off x="4297680" y="2011680"/>
            <a:ext cx="548640" cy="822960"/>
          </a:xfrm>
          <a:prstGeom prst="rect">
            <a:avLst/>
          </a:prstGeom>
          <a:noFill/>
          <a:ln/>
        </p:spPr>
        <p:txBody>
          <a:bodyPr wrap="square" lIns="0" tIns="0" rIns="0" bIns="0" rtlCol="0" anchor="ctr"/>
          <a:lstStyle/>
          <a:p>
            <a:pPr algn="ctr" indent="0" marL="0">
              <a:buNone/>
            </a:pPr>
            <a:r>
              <a:rPr lang="en-US" sz="2800" b="1" dirty="0">
                <a:solidFill>
                  <a:srgbClr val="00B4D8"/>
                </a:solidFill>
                <a:latin typeface="Calibri" pitchFamily="34" charset="0"/>
                <a:ea typeface="Calibri" pitchFamily="34" charset="-122"/>
                <a:cs typeface="Calibri" pitchFamily="34" charset="-120"/>
              </a:rPr>
              <a:t>→</a:t>
            </a:r>
            <a:endParaRPr lang="en-US" sz="2800" dirty="0"/>
          </a:p>
        </p:txBody>
      </p:sp>
      <p:sp>
        <p:nvSpPr>
          <p:cNvPr id="9" name="Shape 7"/>
          <p:cNvSpPr/>
          <p:nvPr/>
        </p:nvSpPr>
        <p:spPr>
          <a:xfrm>
            <a:off x="4846320" y="2011680"/>
            <a:ext cx="1645920" cy="822960"/>
          </a:xfrm>
          <a:prstGeom prst="roundRect">
            <a:avLst>
              <a:gd name="adj" fmla="val 11111"/>
            </a:avLst>
          </a:prstGeom>
          <a:solidFill>
            <a:srgbClr val="00B4D8"/>
          </a:solidFill>
          <a:ln/>
        </p:spPr>
      </p:sp>
      <p:sp>
        <p:nvSpPr>
          <p:cNvPr id="10" name="Text 8"/>
          <p:cNvSpPr/>
          <p:nvPr/>
        </p:nvSpPr>
        <p:spPr>
          <a:xfrm>
            <a:off x="484632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Review</a:t>
            </a:r>
            <a:endParaRPr lang="en-US" sz="2800" dirty="0"/>
          </a:p>
        </p:txBody>
      </p:sp>
      <p:sp>
        <p:nvSpPr>
          <p:cNvPr id="11" name="Text 9"/>
          <p:cNvSpPr/>
          <p:nvPr/>
        </p:nvSpPr>
        <p:spPr>
          <a:xfrm>
            <a:off x="6492240" y="2011680"/>
            <a:ext cx="548640" cy="822960"/>
          </a:xfrm>
          <a:prstGeom prst="rect">
            <a:avLst/>
          </a:prstGeom>
          <a:noFill/>
          <a:ln/>
        </p:spPr>
        <p:txBody>
          <a:bodyPr wrap="square" lIns="0" tIns="0" rIns="0" bIns="0" rtlCol="0" anchor="ctr"/>
          <a:lstStyle/>
          <a:p>
            <a:pPr algn="ctr" indent="0" marL="0">
              <a:buNone/>
            </a:pPr>
            <a:r>
              <a:rPr lang="en-US" sz="2800" b="1" dirty="0">
                <a:solidFill>
                  <a:srgbClr val="00B4D8"/>
                </a:solidFill>
                <a:latin typeface="Calibri" pitchFamily="34" charset="0"/>
                <a:ea typeface="Calibri" pitchFamily="34" charset="-122"/>
                <a:cs typeface="Calibri" pitchFamily="34" charset="-120"/>
              </a:rPr>
              <a:t>→</a:t>
            </a:r>
            <a:endParaRPr lang="en-US" sz="2800" dirty="0"/>
          </a:p>
        </p:txBody>
      </p:sp>
      <p:sp>
        <p:nvSpPr>
          <p:cNvPr id="12" name="Shape 10"/>
          <p:cNvSpPr/>
          <p:nvPr/>
        </p:nvSpPr>
        <p:spPr>
          <a:xfrm>
            <a:off x="7040880" y="2011680"/>
            <a:ext cx="1645920" cy="822960"/>
          </a:xfrm>
          <a:prstGeom prst="roundRect">
            <a:avLst>
              <a:gd name="adj" fmla="val 11111"/>
            </a:avLst>
          </a:prstGeom>
          <a:solidFill>
            <a:srgbClr val="2D936C"/>
          </a:solidFill>
          <a:ln/>
        </p:spPr>
      </p:sp>
      <p:sp>
        <p:nvSpPr>
          <p:cNvPr id="13" name="Text 11"/>
          <p:cNvSpPr/>
          <p:nvPr/>
        </p:nvSpPr>
        <p:spPr>
          <a:xfrm>
            <a:off x="704088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You</a:t>
            </a:r>
            <a:endParaRPr lang="en-US" sz="2800"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name="Slide 5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Each agent does one thing.</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The chain does everything.</a:t>
            </a:r>
            <a:endParaRPr lang="en-US" sz="4400"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name="Slide 5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7200" b="1" dirty="0">
                <a:solidFill>
                  <a:srgbClr val="FFFFFF"/>
                </a:solidFill>
                <a:latin typeface="Georgia" pitchFamily="34" charset="0"/>
                <a:ea typeface="Georgia" pitchFamily="34" charset="-122"/>
                <a:cs typeface="Georgia" pitchFamily="34" charset="-120"/>
              </a:rPr>
              <a:t>Skills</a:t>
            </a:r>
            <a:endParaRPr lang="en-US" sz="72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The playbook each chef follows.</a:t>
            </a:r>
            <a:endParaRPr lang="en-US" sz="2800"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name="Slide 5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1645920"/>
            <a:ext cx="2560320" cy="914400"/>
          </a:xfrm>
          <a:prstGeom prst="rect">
            <a:avLst/>
          </a:prstGeom>
          <a:noFill/>
          <a:ln/>
        </p:spPr>
        <p:txBody>
          <a:bodyPr wrap="square" lIns="0" tIns="0" rIns="0" bIns="0" rtlCol="0" anchor="b"/>
          <a:lstStyle/>
          <a:p>
            <a:pPr algn="ctr" indent="0" marL="0">
              <a:buNone/>
            </a:pPr>
            <a:r>
              <a:rPr lang="en-US" sz="2800" b="1" dirty="0">
                <a:solidFill>
                  <a:srgbClr val="00B4D8"/>
                </a:solidFill>
                <a:latin typeface="Calibri" pitchFamily="34" charset="0"/>
                <a:ea typeface="Calibri" pitchFamily="34" charset="-122"/>
                <a:cs typeface="Calibri" pitchFamily="34" charset="-120"/>
              </a:rPr>
              <a:t>Research Agent</a:t>
            </a:r>
            <a:endParaRPr lang="en-US" sz="2800" dirty="0"/>
          </a:p>
        </p:txBody>
      </p:sp>
      <p:sp>
        <p:nvSpPr>
          <p:cNvPr id="4" name="Text 2"/>
          <p:cNvSpPr/>
          <p:nvPr/>
        </p:nvSpPr>
        <p:spPr>
          <a:xfrm>
            <a:off x="457200" y="2651760"/>
            <a:ext cx="2560320" cy="9144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 Research Standards</a:t>
            </a:r>
            <a:endParaRPr lang="en-US" sz="2400" dirty="0"/>
          </a:p>
        </p:txBody>
      </p:sp>
      <p:sp>
        <p:nvSpPr>
          <p:cNvPr id="5" name="Text 3"/>
          <p:cNvSpPr/>
          <p:nvPr/>
        </p:nvSpPr>
        <p:spPr>
          <a:xfrm>
            <a:off x="3291840" y="1645920"/>
            <a:ext cx="2560320" cy="914400"/>
          </a:xfrm>
          <a:prstGeom prst="rect">
            <a:avLst/>
          </a:prstGeom>
          <a:noFill/>
          <a:ln/>
        </p:spPr>
        <p:txBody>
          <a:bodyPr wrap="square" lIns="0" tIns="0" rIns="0" bIns="0" rtlCol="0" anchor="b"/>
          <a:lstStyle/>
          <a:p>
            <a:pPr algn="ctr" indent="0" marL="0">
              <a:buNone/>
            </a:pPr>
            <a:r>
              <a:rPr lang="en-US" sz="2800" b="1" dirty="0">
                <a:solidFill>
                  <a:srgbClr val="00B4D8"/>
                </a:solidFill>
                <a:latin typeface="Calibri" pitchFamily="34" charset="0"/>
                <a:ea typeface="Calibri" pitchFamily="34" charset="-122"/>
                <a:cs typeface="Calibri" pitchFamily="34" charset="-120"/>
              </a:rPr>
              <a:t>Draft Agent</a:t>
            </a:r>
            <a:endParaRPr lang="en-US" sz="2800" dirty="0"/>
          </a:p>
        </p:txBody>
      </p:sp>
      <p:sp>
        <p:nvSpPr>
          <p:cNvPr id="6" name="Text 4"/>
          <p:cNvSpPr/>
          <p:nvPr/>
        </p:nvSpPr>
        <p:spPr>
          <a:xfrm>
            <a:off x="3291840" y="2651760"/>
            <a:ext cx="2560320" cy="9144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 Leadership Proposals</a:t>
            </a:r>
            <a:endParaRPr lang="en-US" sz="2400" dirty="0"/>
          </a:p>
        </p:txBody>
      </p:sp>
      <p:sp>
        <p:nvSpPr>
          <p:cNvPr id="7" name="Text 5"/>
          <p:cNvSpPr/>
          <p:nvPr/>
        </p:nvSpPr>
        <p:spPr>
          <a:xfrm>
            <a:off x="6126480" y="1645920"/>
            <a:ext cx="2560320" cy="914400"/>
          </a:xfrm>
          <a:prstGeom prst="rect">
            <a:avLst/>
          </a:prstGeom>
          <a:noFill/>
          <a:ln/>
        </p:spPr>
        <p:txBody>
          <a:bodyPr wrap="square" lIns="0" tIns="0" rIns="0" bIns="0" rtlCol="0" anchor="b"/>
          <a:lstStyle/>
          <a:p>
            <a:pPr algn="ctr" indent="0" marL="0">
              <a:buNone/>
            </a:pPr>
            <a:r>
              <a:rPr lang="en-US" sz="2800" b="1" dirty="0">
                <a:solidFill>
                  <a:srgbClr val="00B4D8"/>
                </a:solidFill>
                <a:latin typeface="Calibri" pitchFamily="34" charset="0"/>
                <a:ea typeface="Calibri" pitchFamily="34" charset="-122"/>
                <a:cs typeface="Calibri" pitchFamily="34" charset="-120"/>
              </a:rPr>
              <a:t>Review Agent</a:t>
            </a:r>
            <a:endParaRPr lang="en-US" sz="2800" dirty="0"/>
          </a:p>
        </p:txBody>
      </p:sp>
      <p:sp>
        <p:nvSpPr>
          <p:cNvPr id="8" name="Text 6"/>
          <p:cNvSpPr/>
          <p:nvPr/>
        </p:nvSpPr>
        <p:spPr>
          <a:xfrm>
            <a:off x="6126480" y="2651760"/>
            <a:ext cx="2560320" cy="9144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 Compliance Policy</a:t>
            </a:r>
            <a:endParaRPr lang="en-US" sz="2400"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name="Slide 5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800" b="1" dirty="0">
                <a:solidFill>
                  <a:srgbClr val="FFFFFF"/>
                </a:solidFill>
                <a:latin typeface="Georgia" pitchFamily="34" charset="0"/>
                <a:ea typeface="Georgia" pitchFamily="34" charset="-122"/>
                <a:cs typeface="Georgia" pitchFamily="34" charset="-120"/>
              </a:rPr>
              <a:t>Reusable.</a:t>
            </a:r>
            <a:endParaRPr lang="en-US" sz="4800" dirty="0"/>
          </a:p>
          <a:p>
            <a:pPr algn="ctr" indent="0" marL="0">
              <a:buNone/>
            </a:pPr>
            <a:r>
              <a:rPr lang="en-US" sz="4800" b="1" dirty="0">
                <a:solidFill>
                  <a:srgbClr val="FFFFFF"/>
                </a:solidFill>
                <a:latin typeface="Georgia" pitchFamily="34" charset="0"/>
                <a:ea typeface="Georgia" pitchFamily="34" charset="-122"/>
                <a:cs typeface="Georgia" pitchFamily="34" charset="-120"/>
              </a:rPr>
              <a:t>Consistent.</a:t>
            </a:r>
            <a:endParaRPr lang="en-US" sz="4800" dirty="0"/>
          </a:p>
          <a:p>
            <a:pPr algn="ctr" indent="0" marL="0">
              <a:buNone/>
            </a:pPr>
            <a:r>
              <a:rPr lang="en-US" sz="4800" b="1" dirty="0">
                <a:solidFill>
                  <a:srgbClr val="FFFFFF"/>
                </a:solidFill>
                <a:latin typeface="Georgia" pitchFamily="34" charset="0"/>
                <a:ea typeface="Georgia" pitchFamily="34" charset="-122"/>
                <a:cs typeface="Georgia" pitchFamily="34" charset="-120"/>
              </a:rPr>
              <a:t>Scalable.</a:t>
            </a:r>
            <a:endParaRPr lang="en-US" sz="4800" dirty="0"/>
          </a:p>
          <a:p>
            <a:pPr algn="ctr" indent="0" marL="0">
              <a:buNone/>
            </a:pPr>
            <a:r>
              <a:rPr lang="en-US" sz="4800" b="1" dirty="0">
                <a:solidFill>
                  <a:srgbClr val="FFFFFF"/>
                </a:solidFill>
                <a:latin typeface="Georgia" pitchFamily="34" charset="0"/>
                <a:ea typeface="Georgia" pitchFamily="34" charset="-122"/>
                <a:cs typeface="Georgia" pitchFamily="34" charset="-120"/>
              </a:rPr>
              <a:t>Focused.</a:t>
            </a:r>
            <a:endParaRPr lang="en-US" sz="4800"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name="Slide 5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3600" b="1" dirty="0">
                <a:solidFill>
                  <a:srgbClr val="FFFFFF"/>
                </a:solidFill>
                <a:latin typeface="Calibri" pitchFamily="34" charset="0"/>
                <a:ea typeface="Calibri" pitchFamily="34" charset="-122"/>
                <a:cs typeface="Calibri" pitchFamily="34" charset="-120"/>
              </a:rPr>
              <a:t>"Custom instructions"</a:t>
            </a:r>
            <a:endParaRPr lang="en-US" sz="3600" dirty="0"/>
          </a:p>
          <a:p>
            <a:pPr algn="ctr" indent="0" marL="0">
              <a:buNone/>
            </a:pPr>
            <a:r>
              <a:rPr lang="en-US" sz="3600" b="1" dirty="0">
                <a:solidFill>
                  <a:srgbClr val="FFFFFF"/>
                </a:solidFill>
                <a:latin typeface="Calibri" pitchFamily="34" charset="0"/>
                <a:ea typeface="Calibri" pitchFamily="34" charset="-122"/>
                <a:cs typeface="Calibri" pitchFamily="34" charset="-120"/>
              </a:rPr>
              <a:t>= "System prompts"</a:t>
            </a:r>
            <a:endParaRPr lang="en-US" sz="3600" dirty="0"/>
          </a:p>
          <a:p>
            <a:pPr algn="ctr" indent="0" marL="0">
              <a:buNone/>
            </a:pPr>
            <a:r>
              <a:rPr lang="en-US" sz="3600" b="1" dirty="0">
                <a:solidFill>
                  <a:srgbClr val="FFFFFF"/>
                </a:solidFill>
                <a:latin typeface="Calibri" pitchFamily="34" charset="0"/>
                <a:ea typeface="Calibri" pitchFamily="34" charset="-122"/>
                <a:cs typeface="Calibri" pitchFamily="34" charset="-120"/>
              </a:rPr>
              <a:t>= "Rules"</a:t>
            </a:r>
            <a:endParaRPr lang="en-US" sz="3600" dirty="0"/>
          </a:p>
          <a:p>
            <a:pPr algn="ctr" indent="0" marL="0">
              <a:buNone/>
            </a:pPr>
            <a:r>
              <a:rPr lang="en-US" sz="3600" b="1" dirty="0">
                <a:solidFill>
                  <a:srgbClr val="FFFFFF"/>
                </a:solidFill>
                <a:latin typeface="Calibri" pitchFamily="34" charset="0"/>
                <a:ea typeface="Calibri" pitchFamily="34" charset="-122"/>
                <a:cs typeface="Calibri" pitchFamily="34" charset="-120"/>
              </a:rPr>
              <a:t>= "Skills"</a:t>
            </a:r>
            <a:endParaRPr lang="en-US" sz="3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1 billion+</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use AI tools monthly</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DataReportal 2026</a:t>
            </a:r>
            <a:endParaRPr lang="en-US" sz="1100"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name="Slide 60">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1371600"/>
            <a:ext cx="3840480" cy="1097280"/>
          </a:xfrm>
          <a:prstGeom prst="rect">
            <a:avLst/>
          </a:prstGeom>
          <a:noFill/>
          <a:ln/>
        </p:spPr>
        <p:txBody>
          <a:bodyPr wrap="square" lIns="0" tIns="0" rIns="0" bIns="0" rtlCol="0" anchor="ctr"/>
          <a:lstStyle/>
          <a:p>
            <a:pPr algn="ctr" indent="0" marL="0">
              <a:buNone/>
            </a:pPr>
            <a:r>
              <a:rPr lang="en-US" sz="3200" b="1" dirty="0">
                <a:solidFill>
                  <a:srgbClr val="E63946"/>
                </a:solidFill>
                <a:latin typeface="Georgia" pitchFamily="34" charset="0"/>
                <a:ea typeface="Georgia" pitchFamily="34" charset="-122"/>
                <a:cs typeface="Georgia" pitchFamily="34" charset="-120"/>
              </a:rPr>
              <a:t>Directions</a:t>
            </a:r>
            <a:endParaRPr lang="en-US" sz="3200" dirty="0"/>
          </a:p>
          <a:p>
            <a:pPr algn="ctr" indent="0" marL="0">
              <a:buNone/>
            </a:pPr>
            <a:r>
              <a:rPr lang="en-US" sz="3200" b="1" dirty="0">
                <a:solidFill>
                  <a:srgbClr val="E63946"/>
                </a:solidFill>
                <a:latin typeface="Georgia" pitchFamily="34" charset="0"/>
                <a:ea typeface="Georgia" pitchFamily="34" charset="-122"/>
                <a:cs typeface="Georgia" pitchFamily="34" charset="-120"/>
              </a:rPr>
              <a:t>every trip</a:t>
            </a:r>
            <a:endParaRPr lang="en-US" sz="3200" dirty="0"/>
          </a:p>
        </p:txBody>
      </p:sp>
      <p:sp>
        <p:nvSpPr>
          <p:cNvPr id="3" name="Text 1"/>
          <p:cNvSpPr/>
          <p:nvPr/>
        </p:nvSpPr>
        <p:spPr>
          <a:xfrm>
            <a:off x="457200" y="2560320"/>
            <a:ext cx="3840480" cy="731520"/>
          </a:xfrm>
          <a:prstGeom prst="rect">
            <a:avLst/>
          </a:prstGeom>
          <a:noFill/>
          <a:ln/>
        </p:spPr>
        <p:txBody>
          <a:bodyPr wrap="square" lIns="0" tIns="0" rIns="0" bIns="0" rtlCol="0" anchor="t"/>
          <a:lstStyle/>
          <a:p>
            <a:pPr algn="ctr" indent="0" marL="0">
              <a:buNone/>
            </a:pPr>
            <a:r>
              <a:rPr lang="en-US" sz="2200" dirty="0">
                <a:solidFill>
                  <a:srgbClr val="94A3B8"/>
                </a:solidFill>
                <a:latin typeface="Calibri" pitchFamily="34" charset="0"/>
                <a:ea typeface="Calibri" pitchFamily="34" charset="-122"/>
                <a:cs typeface="Calibri" pitchFamily="34" charset="-120"/>
              </a:rPr>
              <a:t>Effort. Every. Time.</a:t>
            </a:r>
            <a:endParaRPr lang="en-US" sz="2200" dirty="0"/>
          </a:p>
        </p:txBody>
      </p:sp>
      <p:sp>
        <p:nvSpPr>
          <p:cNvPr id="4" name="Shape 2"/>
          <p:cNvSpPr/>
          <p:nvPr/>
        </p:nvSpPr>
        <p:spPr>
          <a:xfrm>
            <a:off x="4572000" y="914400"/>
            <a:ext cx="0" cy="3291840"/>
          </a:xfrm>
          <a:prstGeom prst="line">
            <a:avLst/>
          </a:prstGeom>
          <a:noFill/>
          <a:ln w="12700">
            <a:solidFill>
              <a:srgbClr val="94A3B8"/>
            </a:solidFill>
            <a:prstDash val="solid"/>
          </a:ln>
        </p:spPr>
      </p:sp>
      <p:sp>
        <p:nvSpPr>
          <p:cNvPr id="5" name="Text 3"/>
          <p:cNvSpPr/>
          <p:nvPr/>
        </p:nvSpPr>
        <p:spPr>
          <a:xfrm>
            <a:off x="4846320" y="1371600"/>
            <a:ext cx="3840480" cy="1097280"/>
          </a:xfrm>
          <a:prstGeom prst="rect">
            <a:avLst/>
          </a:prstGeom>
          <a:noFill/>
          <a:ln/>
        </p:spPr>
        <p:txBody>
          <a:bodyPr wrap="square" lIns="0" tIns="0" rIns="0" bIns="0" rtlCol="0" anchor="ctr"/>
          <a:lstStyle/>
          <a:p>
            <a:pPr algn="ctr" indent="0" marL="0">
              <a:buNone/>
            </a:pPr>
            <a:r>
              <a:rPr lang="en-US" sz="3200" b="1" dirty="0">
                <a:solidFill>
                  <a:srgbClr val="2D936C"/>
                </a:solidFill>
                <a:latin typeface="Georgia" pitchFamily="34" charset="0"/>
                <a:ea typeface="Georgia" pitchFamily="34" charset="-122"/>
                <a:cs typeface="Georgia" pitchFamily="34" charset="-120"/>
              </a:rPr>
              <a:t>GPS that learns</a:t>
            </a:r>
            <a:endParaRPr lang="en-US" sz="3200" dirty="0"/>
          </a:p>
        </p:txBody>
      </p:sp>
      <p:sp>
        <p:nvSpPr>
          <p:cNvPr id="6" name="Text 4"/>
          <p:cNvSpPr/>
          <p:nvPr/>
        </p:nvSpPr>
        <p:spPr>
          <a:xfrm>
            <a:off x="4846320" y="2560320"/>
            <a:ext cx="3840480" cy="731520"/>
          </a:xfrm>
          <a:prstGeom prst="rect">
            <a:avLst/>
          </a:prstGeom>
          <a:noFill/>
          <a:ln/>
        </p:spPr>
        <p:txBody>
          <a:bodyPr wrap="square" lIns="0" tIns="0" rIns="0" bIns="0" rtlCol="0" anchor="t"/>
          <a:lstStyle/>
          <a:p>
            <a:pPr algn="ctr" indent="0" marL="0">
              <a:buNone/>
            </a:pPr>
            <a:r>
              <a:rPr lang="en-US" sz="2200" dirty="0">
                <a:solidFill>
                  <a:srgbClr val="00B4D8"/>
                </a:solidFill>
                <a:latin typeface="Calibri" pitchFamily="34" charset="0"/>
                <a:ea typeface="Calibri" pitchFamily="34" charset="-122"/>
                <a:cs typeface="Calibri" pitchFamily="34" charset="-120"/>
              </a:rPr>
              <a:t>Compounds permanently.</a:t>
            </a:r>
            <a:endParaRPr lang="en-US" sz="2200"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name="Slide 6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000" b="1" dirty="0">
                <a:solidFill>
                  <a:srgbClr val="FFFFFF"/>
                </a:solidFill>
                <a:latin typeface="Georgia" pitchFamily="34" charset="0"/>
                <a:ea typeface="Georgia" pitchFamily="34" charset="-122"/>
                <a:cs typeface="Georgia" pitchFamily="34" charset="-120"/>
              </a:rPr>
              <a:t>Skills compound.</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The brigade gets smarter</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every time.</a:t>
            </a:r>
            <a:endParaRPr lang="en-US" sz="4000" dirty="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name="Slide 6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E63946"/>
                </a:solidFill>
                <a:latin typeface="Georgia" pitchFamily="34" charset="0"/>
                <a:ea typeface="Georgia" pitchFamily="34" charset="-122"/>
                <a:cs typeface="Georgia" pitchFamily="34" charset="-120"/>
              </a:rPr>
              <a:t>1.5 hrs</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of you being the bottleneck</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Illustrative estimate</a:t>
            </a:r>
            <a:endParaRPr lang="en-US" sz="1100"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name="Slide 6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2D936C"/>
                </a:solidFill>
                <a:latin typeface="Georgia" pitchFamily="34" charset="0"/>
                <a:ea typeface="Georgia" pitchFamily="34" charset="-122"/>
                <a:cs typeface="Georgia" pitchFamily="34" charset="-120"/>
              </a:rPr>
              <a:t>15 min</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of judgment — the part only humans can do</a:t>
            </a:r>
            <a:endParaRPr lang="en-US" sz="2800" dirty="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name="Slide 6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proposal.</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The chain gets smarter</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every time.</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Your feedback becomes skills. She won't remember, but the skills will.</a:t>
            </a:r>
            <a:endParaRPr lang="en-US" sz="2800"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name="Slide 6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Let's come back to where we started.</a:t>
            </a:r>
            <a:endParaRPr lang="en-US" sz="2800"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name="Slide 6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800" b="1" dirty="0">
                <a:solidFill>
                  <a:srgbClr val="FFFFFF"/>
                </a:solidFill>
                <a:latin typeface="Georgia" pitchFamily="34" charset="0"/>
                <a:ea typeface="Georgia" pitchFamily="34" charset="-122"/>
                <a:cs typeface="Georgia" pitchFamily="34" charset="-120"/>
              </a:rPr>
              <a:t>Remember the</a:t>
            </a:r>
            <a:endParaRPr lang="en-US" sz="4800" dirty="0"/>
          </a:p>
          <a:p>
            <a:pPr algn="ctr" indent="0" marL="0">
              <a:buNone/>
            </a:pPr>
            <a:r>
              <a:rPr lang="en-US" sz="4800" b="1" dirty="0">
                <a:solidFill>
                  <a:srgbClr val="FFFFFF"/>
                </a:solidFill>
                <a:latin typeface="Georgia" pitchFamily="34" charset="0"/>
                <a:ea typeface="Georgia" pitchFamily="34" charset="-122"/>
                <a:cs typeface="Georgia" pitchFamily="34" charset="-120"/>
              </a:rPr>
              <a:t>45-minute summary?</a:t>
            </a:r>
            <a:endParaRPr lang="en-US" sz="4800" dirty="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name="Slide 6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7200" b="1" dirty="0">
                <a:solidFill>
                  <a:srgbClr val="FFFFFF"/>
                </a:solidFill>
                <a:latin typeface="Georgia" pitchFamily="34" charset="0"/>
                <a:ea typeface="Georgia" pitchFamily="34" charset="-122"/>
                <a:cs typeface="Georgia" pitchFamily="34" charset="-120"/>
              </a:rPr>
              <a:t>Two minutes.</a:t>
            </a:r>
            <a:endParaRPr lang="en-US" sz="7200" dirty="0"/>
          </a:p>
          <a:p>
            <a:pPr algn="ctr" indent="0" marL="0">
              <a:buNone/>
            </a:pPr>
            <a:r>
              <a:rPr lang="en-US" sz="7200" b="1" dirty="0">
                <a:solidFill>
                  <a:srgbClr val="FFFFFF"/>
                </a:solidFill>
                <a:latin typeface="Georgia" pitchFamily="34" charset="0"/>
                <a:ea typeface="Georgia" pitchFamily="34" charset="-122"/>
                <a:cs typeface="Georgia" pitchFamily="34" charset="-120"/>
              </a:rPr>
              <a:t>That’s the trick.</a:t>
            </a:r>
            <a:endParaRPr lang="en-US" sz="7200"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name="Slide 6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secret was never</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in the AI.</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Now go try it — one task, this week.</a:t>
            </a:r>
            <a:endParaRPr lang="en-US" sz="2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&lt; 2%</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pay for premium</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Reuters</a:t>
            </a:r>
            <a:endParaRPr lang="en-US" sz="11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914400" y="2377440"/>
            <a:ext cx="7315200" cy="0"/>
          </a:xfrm>
          <a:prstGeom prst="line">
            <a:avLst/>
          </a:prstGeom>
          <a:noFill/>
          <a:ln w="38100">
            <a:solidFill>
              <a:srgbClr val="00B4D8"/>
            </a:solidFill>
            <a:prstDash val="solid"/>
          </a:ln>
        </p:spPr>
      </p:sp>
      <p:sp>
        <p:nvSpPr>
          <p:cNvPr id="4" name="Shape 2"/>
          <p:cNvSpPr/>
          <p:nvPr/>
        </p:nvSpPr>
        <p:spPr>
          <a:xfrm>
            <a:off x="1143000" y="2148840"/>
            <a:ext cx="457200" cy="457200"/>
          </a:xfrm>
          <a:prstGeom prst="ellipse">
            <a:avLst/>
          </a:prstGeom>
          <a:solidFill>
            <a:srgbClr val="94A3B8"/>
          </a:solidFill>
          <a:ln/>
        </p:spPr>
      </p:sp>
      <p:sp>
        <p:nvSpPr>
          <p:cNvPr id="5" name="Text 3"/>
          <p:cNvSpPr/>
          <p:nvPr/>
        </p:nvSpPr>
        <p:spPr>
          <a:xfrm>
            <a:off x="22860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PCs</a:t>
            </a:r>
            <a:endParaRPr lang="en-US" sz="2400" dirty="0"/>
          </a:p>
        </p:txBody>
      </p:sp>
      <p:sp>
        <p:nvSpPr>
          <p:cNvPr id="6" name="Text 4"/>
          <p:cNvSpPr/>
          <p:nvPr/>
        </p:nvSpPr>
        <p:spPr>
          <a:xfrm>
            <a:off x="22860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1980s</a:t>
            </a:r>
            <a:endParaRPr lang="en-US" sz="2400" dirty="0"/>
          </a:p>
        </p:txBody>
      </p:sp>
      <p:sp>
        <p:nvSpPr>
          <p:cNvPr id="7" name="Shape 5"/>
          <p:cNvSpPr/>
          <p:nvPr/>
        </p:nvSpPr>
        <p:spPr>
          <a:xfrm>
            <a:off x="3291840" y="2148840"/>
            <a:ext cx="457200" cy="457200"/>
          </a:xfrm>
          <a:prstGeom prst="ellipse">
            <a:avLst/>
          </a:prstGeom>
          <a:solidFill>
            <a:srgbClr val="94A3B8"/>
          </a:solidFill>
          <a:ln/>
        </p:spPr>
      </p:sp>
      <p:sp>
        <p:nvSpPr>
          <p:cNvPr id="8" name="Text 6"/>
          <p:cNvSpPr/>
          <p:nvPr/>
        </p:nvSpPr>
        <p:spPr>
          <a:xfrm>
            <a:off x="237744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Internet</a:t>
            </a:r>
            <a:endParaRPr lang="en-US" sz="2400" dirty="0"/>
          </a:p>
        </p:txBody>
      </p:sp>
      <p:sp>
        <p:nvSpPr>
          <p:cNvPr id="9" name="Text 7"/>
          <p:cNvSpPr/>
          <p:nvPr/>
        </p:nvSpPr>
        <p:spPr>
          <a:xfrm>
            <a:off x="237744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1990s</a:t>
            </a:r>
            <a:endParaRPr lang="en-US" sz="2400" dirty="0"/>
          </a:p>
        </p:txBody>
      </p:sp>
      <p:sp>
        <p:nvSpPr>
          <p:cNvPr id="10" name="Shape 8"/>
          <p:cNvSpPr/>
          <p:nvPr/>
        </p:nvSpPr>
        <p:spPr>
          <a:xfrm>
            <a:off x="5440680" y="2148840"/>
            <a:ext cx="457200" cy="457200"/>
          </a:xfrm>
          <a:prstGeom prst="ellipse">
            <a:avLst/>
          </a:prstGeom>
          <a:solidFill>
            <a:srgbClr val="94A3B8"/>
          </a:solidFill>
          <a:ln/>
        </p:spPr>
      </p:sp>
      <p:sp>
        <p:nvSpPr>
          <p:cNvPr id="11" name="Text 9"/>
          <p:cNvSpPr/>
          <p:nvPr/>
        </p:nvSpPr>
        <p:spPr>
          <a:xfrm>
            <a:off x="452628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Smartphones</a:t>
            </a:r>
            <a:endParaRPr lang="en-US" sz="2400" dirty="0"/>
          </a:p>
        </p:txBody>
      </p:sp>
      <p:sp>
        <p:nvSpPr>
          <p:cNvPr id="12" name="Text 10"/>
          <p:cNvSpPr/>
          <p:nvPr/>
        </p:nvSpPr>
        <p:spPr>
          <a:xfrm>
            <a:off x="452628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2010s</a:t>
            </a:r>
            <a:endParaRPr lang="en-US" sz="2400" dirty="0"/>
          </a:p>
        </p:txBody>
      </p:sp>
      <p:sp>
        <p:nvSpPr>
          <p:cNvPr id="13" name="Shape 11"/>
          <p:cNvSpPr/>
          <p:nvPr/>
        </p:nvSpPr>
        <p:spPr>
          <a:xfrm>
            <a:off x="7589520" y="2148840"/>
            <a:ext cx="457200" cy="457200"/>
          </a:xfrm>
          <a:prstGeom prst="ellipse">
            <a:avLst/>
          </a:prstGeom>
          <a:solidFill>
            <a:srgbClr val="00B4D8"/>
          </a:solidFill>
          <a:ln/>
        </p:spPr>
      </p:sp>
      <p:sp>
        <p:nvSpPr>
          <p:cNvPr id="14" name="Text 12"/>
          <p:cNvSpPr/>
          <p:nvPr/>
        </p:nvSpPr>
        <p:spPr>
          <a:xfrm>
            <a:off x="667512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AI</a:t>
            </a:r>
            <a:endParaRPr lang="en-US" sz="2400" dirty="0"/>
          </a:p>
        </p:txBody>
      </p:sp>
      <p:sp>
        <p:nvSpPr>
          <p:cNvPr id="15" name="Text 13"/>
          <p:cNvSpPr/>
          <p:nvPr/>
        </p:nvSpPr>
        <p:spPr>
          <a:xfrm>
            <a:off x="667512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Now</a:t>
            </a:r>
            <a:endParaRPr lang="en-US" sz="2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$4.4T</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in annual value. Only 31% in full production.</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McKinsey Global Institute, ServiceNow</a:t>
            </a:r>
            <a:endParaRPr lang="en-US" sz="11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68</Slides>
  <Notes>68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68</vt:i4>
      </vt:variant>
    </vt:vector>
  </HeadingPairs>
  <TitlesOfParts>
    <vt:vector size="71"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lpstr>Slide 47</vt:lpstr>
      <vt:lpstr>Slide 48</vt:lpstr>
      <vt:lpstr>Slide 49</vt:lpstr>
      <vt:lpstr>Slide 50</vt:lpstr>
      <vt:lpstr>Slide 51</vt:lpstr>
      <vt:lpstr>Slide 52</vt:lpstr>
      <vt:lpstr>Slide 53</vt:lpstr>
      <vt:lpstr>Slide 54</vt:lpstr>
      <vt:lpstr>Slide 55</vt:lpstr>
      <vt:lpstr>Slide 56</vt:lpstr>
      <vt:lpstr>Slide 57</vt:lpstr>
      <vt:lpstr>Slide 58</vt:lpstr>
      <vt:lpstr>Slide 59</vt:lpstr>
      <vt:lpstr>Slide 60</vt:lpstr>
      <vt:lpstr>Slide 61</vt:lpstr>
      <vt:lpstr>Slide 62</vt:lpstr>
      <vt:lpstr>Slide 63</vt:lpstr>
      <vt:lpstr>Slide 64</vt:lpstr>
      <vt:lpstr>Slide 65</vt:lpstr>
      <vt:lpstr>Slide 66</vt:lpstr>
      <vt:lpstr>Slide 67</vt:lpstr>
      <vt:lpstr>Slide 68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Getting Agents to Give Up Their Secrets</dc:title>
  <dc:subject>PptxGenJS Presentation</dc:subject>
  <dc:creator>AI Best Practices</dc:creator>
  <cp:lastModifiedBy>AI Best Practices</cp:lastModifiedBy>
  <cp:revision>1</cp:revision>
  <dcterms:created xsi:type="dcterms:W3CDTF">2026-02-20T21:42:35Z</dcterms:created>
  <dcterms:modified xsi:type="dcterms:W3CDTF">2026-02-20T21:42:35Z</dcterms:modified>
</cp:coreProperties>
</file>